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Lato" charset="1" panose="020F0502020204030203"/>
      <p:regular r:id="rId20"/>
    </p:embeddedFont>
    <p:embeddedFont>
      <p:font typeface="Poppins" charset="1" panose="00000500000000000000"/>
      <p:regular r:id="rId21"/>
    </p:embeddedFont>
    <p:embeddedFont>
      <p:font typeface="Lato Bold" charset="1" panose="020F05020202040302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9.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0049" y="645697"/>
            <a:ext cx="16886721" cy="1345891"/>
            <a:chOff x="0" y="0"/>
            <a:chExt cx="4447531" cy="354473"/>
          </a:xfrm>
        </p:grpSpPr>
        <p:sp>
          <p:nvSpPr>
            <p:cNvPr name="Freeform 3" id="3"/>
            <p:cNvSpPr/>
            <p:nvPr/>
          </p:nvSpPr>
          <p:spPr>
            <a:xfrm flipH="false" flipV="false" rot="0">
              <a:off x="0" y="0"/>
              <a:ext cx="4447532" cy="354473"/>
            </a:xfrm>
            <a:custGeom>
              <a:avLst/>
              <a:gdLst/>
              <a:ahLst/>
              <a:cxnLst/>
              <a:rect r="r" b="b" t="t" l="l"/>
              <a:pathLst>
                <a:path h="354473" w="4447532">
                  <a:moveTo>
                    <a:pt x="29342" y="0"/>
                  </a:moveTo>
                  <a:lnTo>
                    <a:pt x="4418190" y="0"/>
                  </a:lnTo>
                  <a:cubicBezTo>
                    <a:pt x="4425972" y="0"/>
                    <a:pt x="4433435" y="3091"/>
                    <a:pt x="4438938" y="8594"/>
                  </a:cubicBezTo>
                  <a:cubicBezTo>
                    <a:pt x="4444440" y="14097"/>
                    <a:pt x="4447532" y="21560"/>
                    <a:pt x="4447532" y="29342"/>
                  </a:cubicBezTo>
                  <a:lnTo>
                    <a:pt x="4447532" y="325132"/>
                  </a:lnTo>
                  <a:cubicBezTo>
                    <a:pt x="4447532" y="332914"/>
                    <a:pt x="4444440" y="340377"/>
                    <a:pt x="4438938" y="345879"/>
                  </a:cubicBezTo>
                  <a:cubicBezTo>
                    <a:pt x="4433435" y="351382"/>
                    <a:pt x="4425972" y="354473"/>
                    <a:pt x="4418190" y="354473"/>
                  </a:cubicBezTo>
                  <a:lnTo>
                    <a:pt x="29342" y="354473"/>
                  </a:lnTo>
                  <a:cubicBezTo>
                    <a:pt x="21560" y="354473"/>
                    <a:pt x="14097" y="351382"/>
                    <a:pt x="8594" y="345879"/>
                  </a:cubicBezTo>
                  <a:cubicBezTo>
                    <a:pt x="3091" y="340377"/>
                    <a:pt x="0" y="332914"/>
                    <a:pt x="0" y="325132"/>
                  </a:cubicBezTo>
                  <a:lnTo>
                    <a:pt x="0" y="29342"/>
                  </a:lnTo>
                  <a:cubicBezTo>
                    <a:pt x="0" y="21560"/>
                    <a:pt x="3091" y="14097"/>
                    <a:pt x="8594" y="8594"/>
                  </a:cubicBezTo>
                  <a:cubicBezTo>
                    <a:pt x="14097" y="3091"/>
                    <a:pt x="21560" y="0"/>
                    <a:pt x="2934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447531" cy="3925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940454" y="968046"/>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928665" y="431118"/>
            <a:ext cx="1775050" cy="1775050"/>
          </a:xfrm>
          <a:custGeom>
            <a:avLst/>
            <a:gdLst/>
            <a:ahLst/>
            <a:cxnLst/>
            <a:rect r="r" b="b" t="t" l="l"/>
            <a:pathLst>
              <a:path h="1775050" w="1775050">
                <a:moveTo>
                  <a:pt x="0" y="0"/>
                </a:moveTo>
                <a:lnTo>
                  <a:pt x="1775051" y="0"/>
                </a:lnTo>
                <a:lnTo>
                  <a:pt x="1775051" y="1775050"/>
                </a:lnTo>
                <a:lnTo>
                  <a:pt x="0" y="1775050"/>
                </a:lnTo>
                <a:lnTo>
                  <a:pt x="0" y="0"/>
                </a:lnTo>
                <a:close/>
              </a:path>
            </a:pathLst>
          </a:custGeom>
          <a:blipFill>
            <a:blip r:embed="rId3"/>
            <a:stretch>
              <a:fillRect l="0" t="0" r="0" b="0"/>
            </a:stretch>
          </a:blipFill>
        </p:spPr>
      </p:sp>
      <p:sp>
        <p:nvSpPr>
          <p:cNvPr name="TextBox 7" id="7"/>
          <p:cNvSpPr txBox="true"/>
          <p:nvPr/>
        </p:nvSpPr>
        <p:spPr>
          <a:xfrm rot="0">
            <a:off x="928665" y="3010132"/>
            <a:ext cx="15926269" cy="2908300"/>
          </a:xfrm>
          <a:prstGeom prst="rect">
            <a:avLst/>
          </a:prstGeom>
        </p:spPr>
        <p:txBody>
          <a:bodyPr anchor="t" rtlCol="false" tIns="0" lIns="0" bIns="0" rIns="0">
            <a:spAutoFit/>
          </a:bodyPr>
          <a:lstStyle/>
          <a:p>
            <a:pPr algn="l">
              <a:lnSpc>
                <a:spcPts val="10999"/>
              </a:lnSpc>
            </a:pPr>
            <a:r>
              <a:rPr lang="en-US" sz="9999">
                <a:solidFill>
                  <a:srgbClr val="FBF9F1"/>
                </a:solidFill>
                <a:latin typeface="Poppins Bold"/>
                <a:ea typeface="Poppins Bold"/>
                <a:cs typeface="Poppins Bold"/>
                <a:sym typeface="Poppins Bold"/>
              </a:rPr>
              <a:t>STUDENT </a:t>
            </a:r>
          </a:p>
          <a:p>
            <a:pPr algn="l">
              <a:lnSpc>
                <a:spcPts val="10999"/>
              </a:lnSpc>
            </a:pPr>
            <a:r>
              <a:rPr lang="en-US" sz="9999">
                <a:solidFill>
                  <a:srgbClr val="FBF9F1"/>
                </a:solidFill>
                <a:latin typeface="Poppins Bold"/>
                <a:ea typeface="Poppins Bold"/>
                <a:cs typeface="Poppins Bold"/>
                <a:sym typeface="Poppins Bold"/>
              </a:rPr>
              <a:t>E-LEARNING PLATFORM</a:t>
            </a:r>
          </a:p>
        </p:txBody>
      </p:sp>
      <p:sp>
        <p:nvSpPr>
          <p:cNvPr name="TextBox 8" id="8"/>
          <p:cNvSpPr txBox="true"/>
          <p:nvPr/>
        </p:nvSpPr>
        <p:spPr>
          <a:xfrm rot="0">
            <a:off x="2703716" y="1043892"/>
            <a:ext cx="5633532" cy="492352"/>
          </a:xfrm>
          <a:prstGeom prst="rect">
            <a:avLst/>
          </a:prstGeom>
        </p:spPr>
        <p:txBody>
          <a:bodyPr anchor="t" rtlCol="false" tIns="0" lIns="0" bIns="0" rIns="0">
            <a:spAutoFit/>
          </a:bodyPr>
          <a:lstStyle/>
          <a:p>
            <a:pPr algn="l">
              <a:lnSpc>
                <a:spcPts val="4035"/>
              </a:lnSpc>
              <a:spcBef>
                <a:spcPct val="0"/>
              </a:spcBef>
            </a:pPr>
            <a:r>
              <a:rPr lang="en-US" sz="2882">
                <a:solidFill>
                  <a:srgbClr val="E5E1DA"/>
                </a:solidFill>
                <a:latin typeface="Lato"/>
                <a:ea typeface="Lato"/>
                <a:cs typeface="Lato"/>
                <a:sym typeface="Lato"/>
              </a:rPr>
              <a:t>Skill4ge - Learn Without Limits</a:t>
            </a:r>
          </a:p>
        </p:txBody>
      </p:sp>
      <p:sp>
        <p:nvSpPr>
          <p:cNvPr name="TextBox 9" id="9"/>
          <p:cNvSpPr txBox="true"/>
          <p:nvPr/>
        </p:nvSpPr>
        <p:spPr>
          <a:xfrm rot="0">
            <a:off x="928665" y="7306596"/>
            <a:ext cx="7762921" cy="1690370"/>
          </a:xfrm>
          <a:prstGeom prst="rect">
            <a:avLst/>
          </a:prstGeom>
        </p:spPr>
        <p:txBody>
          <a:bodyPr anchor="t" rtlCol="false" tIns="0" lIns="0" bIns="0" rIns="0">
            <a:spAutoFit/>
          </a:bodyPr>
          <a:lstStyle/>
          <a:p>
            <a:pPr algn="l">
              <a:lnSpc>
                <a:spcPts val="4480"/>
              </a:lnSpc>
            </a:pPr>
            <a:r>
              <a:rPr lang="en-US" sz="3200">
                <a:solidFill>
                  <a:srgbClr val="E5E1DA"/>
                </a:solidFill>
                <a:latin typeface="Poppins"/>
                <a:ea typeface="Poppins"/>
                <a:cs typeface="Poppins"/>
                <a:sym typeface="Poppins"/>
              </a:rPr>
              <a:t>SOFTWARE DESIGN PATTERN</a:t>
            </a:r>
          </a:p>
          <a:p>
            <a:pPr algn="l">
              <a:lnSpc>
                <a:spcPts val="4480"/>
              </a:lnSpc>
            </a:pPr>
            <a:r>
              <a:rPr lang="en-US" sz="3200">
                <a:solidFill>
                  <a:srgbClr val="E5E1DA"/>
                </a:solidFill>
                <a:latin typeface="Poppins"/>
                <a:ea typeface="Poppins"/>
                <a:cs typeface="Poppins"/>
                <a:sym typeface="Poppins"/>
              </a:rPr>
              <a:t>CSE AIML</a:t>
            </a:r>
          </a:p>
          <a:p>
            <a:pPr algn="l">
              <a:lnSpc>
                <a:spcPts val="4480"/>
              </a:lnSpc>
              <a:spcBef>
                <a:spcPct val="0"/>
              </a:spcBef>
            </a:pPr>
            <a:r>
              <a:rPr lang="en-US" sz="3200">
                <a:solidFill>
                  <a:srgbClr val="E5E1DA"/>
                </a:solidFill>
                <a:latin typeface="Poppins"/>
                <a:ea typeface="Poppins"/>
                <a:cs typeface="Poppins"/>
                <a:sym typeface="Poppins"/>
              </a:rPr>
              <a:t>III YEAR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4206120" y="573810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703495"/>
            <a:ext cx="15338748" cy="768096"/>
            <a:chOff x="0" y="0"/>
            <a:chExt cx="4039835" cy="202297"/>
          </a:xfrm>
        </p:grpSpPr>
        <p:sp>
          <p:nvSpPr>
            <p:cNvPr name="Freeform 6" id="6"/>
            <p:cNvSpPr/>
            <p:nvPr/>
          </p:nvSpPr>
          <p:spPr>
            <a:xfrm flipH="false" flipV="false" rot="0">
              <a:off x="0" y="0"/>
              <a:ext cx="4039835" cy="202297"/>
            </a:xfrm>
            <a:custGeom>
              <a:avLst/>
              <a:gdLst/>
              <a:ahLst/>
              <a:cxnLst/>
              <a:rect r="r" b="b" t="t" l="l"/>
              <a:pathLst>
                <a:path h="202297" w="4039835">
                  <a:moveTo>
                    <a:pt x="30284" y="0"/>
                  </a:moveTo>
                  <a:lnTo>
                    <a:pt x="4009551" y="0"/>
                  </a:lnTo>
                  <a:cubicBezTo>
                    <a:pt x="4026276" y="0"/>
                    <a:pt x="4039835" y="13559"/>
                    <a:pt x="4039835" y="30284"/>
                  </a:cubicBezTo>
                  <a:lnTo>
                    <a:pt x="4039835" y="172013"/>
                  </a:lnTo>
                  <a:cubicBezTo>
                    <a:pt x="4039835" y="188738"/>
                    <a:pt x="4026276" y="202297"/>
                    <a:pt x="4009551" y="202297"/>
                  </a:cubicBezTo>
                  <a:lnTo>
                    <a:pt x="30284" y="202297"/>
                  </a:lnTo>
                  <a:cubicBezTo>
                    <a:pt x="13559" y="202297"/>
                    <a:pt x="0" y="188738"/>
                    <a:pt x="0" y="17201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66675"/>
              <a:ext cx="4039835" cy="268972"/>
            </a:xfrm>
            <a:prstGeom prst="rect">
              <a:avLst/>
            </a:prstGeom>
          </p:spPr>
          <p:txBody>
            <a:bodyPr anchor="ctr" rtlCol="false" tIns="50800" lIns="50800" bIns="50800" rIns="50800"/>
            <a:lstStyle/>
            <a:p>
              <a:pPr algn="ctr">
                <a:lnSpc>
                  <a:spcPts val="4200"/>
                </a:lnSpc>
              </a:pPr>
              <a:r>
                <a:rPr lang="en-US" sz="3000">
                  <a:solidFill>
                    <a:srgbClr val="FFFFFF"/>
                  </a:solidFill>
                  <a:latin typeface="Lato Bold"/>
                  <a:ea typeface="Lato Bold"/>
                  <a:cs typeface="Lato Bold"/>
                  <a:sym typeface="Lato Bold"/>
                </a:rPr>
                <a:t>FRONT END IMPLEMENTATION</a:t>
              </a:r>
            </a:p>
          </p:txBody>
        </p:sp>
      </p:grpSp>
      <p:sp>
        <p:nvSpPr>
          <p:cNvPr name="Freeform 8" id="8"/>
          <p:cNvSpPr/>
          <p:nvPr/>
        </p:nvSpPr>
        <p:spPr>
          <a:xfrm flipH="false" flipV="false" rot="0">
            <a:off x="5895197" y="3626513"/>
            <a:ext cx="1965108" cy="1471319"/>
          </a:xfrm>
          <a:custGeom>
            <a:avLst/>
            <a:gdLst/>
            <a:ahLst/>
            <a:cxnLst/>
            <a:rect r="r" b="b" t="t" l="l"/>
            <a:pathLst>
              <a:path h="1471319" w="1965108">
                <a:moveTo>
                  <a:pt x="0" y="0"/>
                </a:moveTo>
                <a:lnTo>
                  <a:pt x="1965108" y="0"/>
                </a:lnTo>
                <a:lnTo>
                  <a:pt x="1965108" y="1471319"/>
                </a:lnTo>
                <a:lnTo>
                  <a:pt x="0" y="1471319"/>
                </a:lnTo>
                <a:lnTo>
                  <a:pt x="0" y="0"/>
                </a:lnTo>
                <a:close/>
              </a:path>
            </a:pathLst>
          </a:custGeom>
          <a:blipFill>
            <a:blip r:embed="rId5"/>
            <a:stretch>
              <a:fillRect l="-16804" t="0" r="-16301" b="0"/>
            </a:stretch>
          </a:blipFill>
        </p:spPr>
      </p:sp>
      <p:sp>
        <p:nvSpPr>
          <p:cNvPr name="TextBox 9" id="9"/>
          <p:cNvSpPr txBox="true"/>
          <p:nvPr/>
        </p:nvSpPr>
        <p:spPr>
          <a:xfrm rot="0">
            <a:off x="8317457" y="3180080"/>
            <a:ext cx="8049991" cy="2416583"/>
          </a:xfrm>
          <a:prstGeom prst="rect">
            <a:avLst/>
          </a:prstGeom>
        </p:spPr>
        <p:txBody>
          <a:bodyPr anchor="t" rtlCol="false" tIns="0" lIns="0" bIns="0" rIns="0">
            <a:spAutoFit/>
          </a:bodyPr>
          <a:lstStyle/>
          <a:p>
            <a:pPr algn="just">
              <a:lnSpc>
                <a:spcPts val="3815"/>
              </a:lnSpc>
              <a:spcBef>
                <a:spcPct val="0"/>
              </a:spcBef>
            </a:pPr>
            <a:r>
              <a:rPr lang="en-US" sz="2725">
                <a:solidFill>
                  <a:srgbClr val="E5E1DA"/>
                </a:solidFill>
                <a:latin typeface="Lato"/>
                <a:ea typeface="Lato"/>
                <a:cs typeface="Lato"/>
                <a:sym typeface="Lato"/>
              </a:rPr>
              <a:t>Developed dynamic user interfaces using React.js, including components for login, signup, and protected routes. Components manage user input, interact with authentication services, and handle navigation based on authentication status.</a:t>
            </a:r>
          </a:p>
        </p:txBody>
      </p:sp>
      <p:sp>
        <p:nvSpPr>
          <p:cNvPr name="TextBox 10" id="10"/>
          <p:cNvSpPr txBox="true"/>
          <p:nvPr/>
        </p:nvSpPr>
        <p:spPr>
          <a:xfrm rot="0">
            <a:off x="6955768" y="2082327"/>
            <a:ext cx="6497605"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REACT </a:t>
            </a:r>
          </a:p>
        </p:txBody>
      </p:sp>
      <p:sp>
        <p:nvSpPr>
          <p:cNvPr name="Freeform 11" id="11"/>
          <p:cNvSpPr/>
          <p:nvPr/>
        </p:nvSpPr>
        <p:spPr>
          <a:xfrm flipH="false" flipV="false" rot="0">
            <a:off x="1028700" y="7990500"/>
            <a:ext cx="1819583" cy="1442019"/>
          </a:xfrm>
          <a:custGeom>
            <a:avLst/>
            <a:gdLst/>
            <a:ahLst/>
            <a:cxnLst/>
            <a:rect r="r" b="b" t="t" l="l"/>
            <a:pathLst>
              <a:path h="1442019" w="1819583">
                <a:moveTo>
                  <a:pt x="0" y="0"/>
                </a:moveTo>
                <a:lnTo>
                  <a:pt x="1819583" y="0"/>
                </a:lnTo>
                <a:lnTo>
                  <a:pt x="1819583" y="1442019"/>
                </a:lnTo>
                <a:lnTo>
                  <a:pt x="0" y="1442019"/>
                </a:lnTo>
                <a:lnTo>
                  <a:pt x="0" y="0"/>
                </a:lnTo>
                <a:close/>
              </a:path>
            </a:pathLst>
          </a:custGeom>
          <a:blipFill>
            <a:blip r:embed="rId6"/>
            <a:stretch>
              <a:fillRect l="0" t="0" r="0" b="0"/>
            </a:stretch>
          </a:blipFill>
        </p:spPr>
      </p:sp>
      <p:sp>
        <p:nvSpPr>
          <p:cNvPr name="TextBox 12" id="12"/>
          <p:cNvSpPr txBox="true"/>
          <p:nvPr/>
        </p:nvSpPr>
        <p:spPr>
          <a:xfrm rot="0">
            <a:off x="2350317" y="6580505"/>
            <a:ext cx="6497605"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CSS</a:t>
            </a:r>
          </a:p>
        </p:txBody>
      </p:sp>
      <p:sp>
        <p:nvSpPr>
          <p:cNvPr name="TextBox 13" id="13"/>
          <p:cNvSpPr txBox="true"/>
          <p:nvPr/>
        </p:nvSpPr>
        <p:spPr>
          <a:xfrm rot="0">
            <a:off x="3326706" y="7685405"/>
            <a:ext cx="8359844" cy="1995058"/>
          </a:xfrm>
          <a:prstGeom prst="rect">
            <a:avLst/>
          </a:prstGeom>
        </p:spPr>
        <p:txBody>
          <a:bodyPr anchor="t" rtlCol="false" tIns="0" lIns="0" bIns="0" rIns="0">
            <a:spAutoFit/>
          </a:bodyPr>
          <a:lstStyle/>
          <a:p>
            <a:pPr algn="just">
              <a:lnSpc>
                <a:spcPts val="3962"/>
              </a:lnSpc>
              <a:spcBef>
                <a:spcPct val="0"/>
              </a:spcBef>
            </a:pPr>
            <a:r>
              <a:rPr lang="en-US" sz="2830">
                <a:solidFill>
                  <a:srgbClr val="E5E1DA"/>
                </a:solidFill>
                <a:latin typeface="Lato"/>
                <a:ea typeface="Lato"/>
                <a:cs typeface="Lato"/>
                <a:sym typeface="Lato"/>
              </a:rPr>
              <a:t> Applied custom styles to enhance the visual appeal and usability of the application. Ensured responsive design for consistent user experiences across devices.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4309197" y="522009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703495"/>
            <a:ext cx="15338748" cy="768096"/>
            <a:chOff x="0" y="0"/>
            <a:chExt cx="4039835" cy="202297"/>
          </a:xfrm>
        </p:grpSpPr>
        <p:sp>
          <p:nvSpPr>
            <p:cNvPr name="Freeform 6" id="6"/>
            <p:cNvSpPr/>
            <p:nvPr/>
          </p:nvSpPr>
          <p:spPr>
            <a:xfrm flipH="false" flipV="false" rot="0">
              <a:off x="0" y="0"/>
              <a:ext cx="4039835" cy="202297"/>
            </a:xfrm>
            <a:custGeom>
              <a:avLst/>
              <a:gdLst/>
              <a:ahLst/>
              <a:cxnLst/>
              <a:rect r="r" b="b" t="t" l="l"/>
              <a:pathLst>
                <a:path h="202297" w="4039835">
                  <a:moveTo>
                    <a:pt x="30284" y="0"/>
                  </a:moveTo>
                  <a:lnTo>
                    <a:pt x="4009551" y="0"/>
                  </a:lnTo>
                  <a:cubicBezTo>
                    <a:pt x="4026276" y="0"/>
                    <a:pt x="4039835" y="13559"/>
                    <a:pt x="4039835" y="30284"/>
                  </a:cubicBezTo>
                  <a:lnTo>
                    <a:pt x="4039835" y="172013"/>
                  </a:lnTo>
                  <a:cubicBezTo>
                    <a:pt x="4039835" y="188738"/>
                    <a:pt x="4026276" y="202297"/>
                    <a:pt x="4009551" y="202297"/>
                  </a:cubicBezTo>
                  <a:lnTo>
                    <a:pt x="30284" y="202297"/>
                  </a:lnTo>
                  <a:cubicBezTo>
                    <a:pt x="13559" y="202297"/>
                    <a:pt x="0" y="188738"/>
                    <a:pt x="0" y="17201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66675"/>
              <a:ext cx="4039835" cy="268972"/>
            </a:xfrm>
            <a:prstGeom prst="rect">
              <a:avLst/>
            </a:prstGeom>
          </p:spPr>
          <p:txBody>
            <a:bodyPr anchor="ctr" rtlCol="false" tIns="50800" lIns="50800" bIns="50800" rIns="50800"/>
            <a:lstStyle/>
            <a:p>
              <a:pPr algn="ctr">
                <a:lnSpc>
                  <a:spcPts val="4200"/>
                </a:lnSpc>
              </a:pPr>
              <a:r>
                <a:rPr lang="en-US" sz="3000">
                  <a:solidFill>
                    <a:srgbClr val="FFFFFF"/>
                  </a:solidFill>
                  <a:latin typeface="Lato Bold"/>
                  <a:ea typeface="Lato Bold"/>
                  <a:cs typeface="Lato Bold"/>
                  <a:sym typeface="Lato Bold"/>
                </a:rPr>
                <a:t> BACK END IMPLEMENTATION</a:t>
              </a:r>
            </a:p>
          </p:txBody>
        </p:sp>
      </p:grpSp>
      <p:sp>
        <p:nvSpPr>
          <p:cNvPr name="Freeform 8" id="8"/>
          <p:cNvSpPr/>
          <p:nvPr/>
        </p:nvSpPr>
        <p:spPr>
          <a:xfrm flipH="false" flipV="false" rot="0">
            <a:off x="5408048" y="3911294"/>
            <a:ext cx="2285048" cy="1142524"/>
          </a:xfrm>
          <a:custGeom>
            <a:avLst/>
            <a:gdLst/>
            <a:ahLst/>
            <a:cxnLst/>
            <a:rect r="r" b="b" t="t" l="l"/>
            <a:pathLst>
              <a:path h="1142524" w="2285048">
                <a:moveTo>
                  <a:pt x="0" y="0"/>
                </a:moveTo>
                <a:lnTo>
                  <a:pt x="2285048" y="0"/>
                </a:lnTo>
                <a:lnTo>
                  <a:pt x="2285048" y="1142524"/>
                </a:lnTo>
                <a:lnTo>
                  <a:pt x="0" y="1142524"/>
                </a:lnTo>
                <a:lnTo>
                  <a:pt x="0" y="0"/>
                </a:lnTo>
                <a:close/>
              </a:path>
            </a:pathLst>
          </a:custGeom>
          <a:blipFill>
            <a:blip r:embed="rId5"/>
            <a:stretch>
              <a:fillRect l="0" t="0" r="0" b="0"/>
            </a:stretch>
          </a:blipFill>
        </p:spPr>
      </p:sp>
      <p:sp>
        <p:nvSpPr>
          <p:cNvPr name="Freeform 9" id="9"/>
          <p:cNvSpPr/>
          <p:nvPr/>
        </p:nvSpPr>
        <p:spPr>
          <a:xfrm flipH="false" flipV="false" rot="0">
            <a:off x="899108" y="7561840"/>
            <a:ext cx="2242723" cy="1178449"/>
          </a:xfrm>
          <a:custGeom>
            <a:avLst/>
            <a:gdLst/>
            <a:ahLst/>
            <a:cxnLst/>
            <a:rect r="r" b="b" t="t" l="l"/>
            <a:pathLst>
              <a:path h="1178449" w="2242723">
                <a:moveTo>
                  <a:pt x="0" y="0"/>
                </a:moveTo>
                <a:lnTo>
                  <a:pt x="2242723" y="0"/>
                </a:lnTo>
                <a:lnTo>
                  <a:pt x="2242723" y="1178449"/>
                </a:lnTo>
                <a:lnTo>
                  <a:pt x="0" y="11784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111302" y="3517856"/>
            <a:ext cx="8256145" cy="1980545"/>
          </a:xfrm>
          <a:prstGeom prst="rect">
            <a:avLst/>
          </a:prstGeom>
        </p:spPr>
        <p:txBody>
          <a:bodyPr anchor="t" rtlCol="false" tIns="0" lIns="0" bIns="0" rIns="0">
            <a:spAutoFit/>
          </a:bodyPr>
          <a:lstStyle/>
          <a:p>
            <a:pPr algn="just">
              <a:lnSpc>
                <a:spcPts val="3913"/>
              </a:lnSpc>
              <a:spcBef>
                <a:spcPct val="0"/>
              </a:spcBef>
            </a:pPr>
            <a:r>
              <a:rPr lang="en-US" sz="2795">
                <a:solidFill>
                  <a:srgbClr val="E5E1DA"/>
                </a:solidFill>
                <a:latin typeface="Lato"/>
                <a:ea typeface="Lato"/>
                <a:cs typeface="Lato"/>
                <a:sym typeface="Lato"/>
              </a:rPr>
              <a:t>Utilized Spring Boot to develop a robust and scalable backend for the application. Implemented RESTful APIs to handle client requests and manage application logic.</a:t>
            </a:r>
          </a:p>
        </p:txBody>
      </p:sp>
      <p:sp>
        <p:nvSpPr>
          <p:cNvPr name="TextBox 11" id="11"/>
          <p:cNvSpPr txBox="true"/>
          <p:nvPr/>
        </p:nvSpPr>
        <p:spPr>
          <a:xfrm rot="0">
            <a:off x="7058846" y="2267705"/>
            <a:ext cx="6497605"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SPRING BOOT</a:t>
            </a:r>
          </a:p>
        </p:txBody>
      </p:sp>
      <p:sp>
        <p:nvSpPr>
          <p:cNvPr name="TextBox 12" id="12"/>
          <p:cNvSpPr txBox="true"/>
          <p:nvPr/>
        </p:nvSpPr>
        <p:spPr>
          <a:xfrm rot="0">
            <a:off x="2200469" y="6063395"/>
            <a:ext cx="6497605"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MYSQL</a:t>
            </a:r>
          </a:p>
        </p:txBody>
      </p:sp>
      <p:sp>
        <p:nvSpPr>
          <p:cNvPr name="TextBox 13" id="13"/>
          <p:cNvSpPr txBox="true"/>
          <p:nvPr/>
        </p:nvSpPr>
        <p:spPr>
          <a:xfrm rot="0">
            <a:off x="3697785" y="7209381"/>
            <a:ext cx="7661254" cy="2754044"/>
          </a:xfrm>
          <a:prstGeom prst="rect">
            <a:avLst/>
          </a:prstGeom>
        </p:spPr>
        <p:txBody>
          <a:bodyPr anchor="t" rtlCol="false" tIns="0" lIns="0" bIns="0" rIns="0">
            <a:spAutoFit/>
          </a:bodyPr>
          <a:lstStyle/>
          <a:p>
            <a:pPr algn="just">
              <a:lnSpc>
                <a:spcPts val="3631"/>
              </a:lnSpc>
            </a:pPr>
            <a:r>
              <a:rPr lang="en-US" sz="2594">
                <a:solidFill>
                  <a:srgbClr val="E5E1DA"/>
                </a:solidFill>
                <a:latin typeface="Lato"/>
                <a:ea typeface="Lato"/>
                <a:cs typeface="Lato"/>
                <a:sym typeface="Lato"/>
              </a:rPr>
              <a:t>Integrated MySQL for reliable and structured data storage. Configured the database to efficiently handle user data, course information, and other application-related data.</a:t>
            </a:r>
          </a:p>
          <a:p>
            <a:pPr algn="r">
              <a:lnSpc>
                <a:spcPts val="3631"/>
              </a:lnSpc>
            </a:pPr>
          </a:p>
          <a:p>
            <a:pPr algn="just">
              <a:lnSpc>
                <a:spcPts val="363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3445990" y="5075788"/>
            <a:ext cx="9744477" cy="7040385"/>
          </a:xfrm>
          <a:custGeom>
            <a:avLst/>
            <a:gdLst/>
            <a:ahLst/>
            <a:cxnLst/>
            <a:rect r="r" b="b" t="t" l="l"/>
            <a:pathLst>
              <a:path h="7040385" w="9744477">
                <a:moveTo>
                  <a:pt x="0" y="0"/>
                </a:moveTo>
                <a:lnTo>
                  <a:pt x="9744476" y="0"/>
                </a:lnTo>
                <a:lnTo>
                  <a:pt x="9744476" y="7040384"/>
                </a:lnTo>
                <a:lnTo>
                  <a:pt x="0" y="7040384"/>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703495"/>
            <a:ext cx="15338748" cy="768096"/>
            <a:chOff x="0" y="0"/>
            <a:chExt cx="4039835" cy="202297"/>
          </a:xfrm>
        </p:grpSpPr>
        <p:sp>
          <p:nvSpPr>
            <p:cNvPr name="Freeform 6" id="6"/>
            <p:cNvSpPr/>
            <p:nvPr/>
          </p:nvSpPr>
          <p:spPr>
            <a:xfrm flipH="false" flipV="false" rot="0">
              <a:off x="0" y="0"/>
              <a:ext cx="4039835" cy="202297"/>
            </a:xfrm>
            <a:custGeom>
              <a:avLst/>
              <a:gdLst/>
              <a:ahLst/>
              <a:cxnLst/>
              <a:rect r="r" b="b" t="t" l="l"/>
              <a:pathLst>
                <a:path h="202297" w="4039835">
                  <a:moveTo>
                    <a:pt x="30284" y="0"/>
                  </a:moveTo>
                  <a:lnTo>
                    <a:pt x="4009551" y="0"/>
                  </a:lnTo>
                  <a:cubicBezTo>
                    <a:pt x="4026276" y="0"/>
                    <a:pt x="4039835" y="13559"/>
                    <a:pt x="4039835" y="30284"/>
                  </a:cubicBezTo>
                  <a:lnTo>
                    <a:pt x="4039835" y="172013"/>
                  </a:lnTo>
                  <a:cubicBezTo>
                    <a:pt x="4039835" y="188738"/>
                    <a:pt x="4026276" y="202297"/>
                    <a:pt x="4009551" y="202297"/>
                  </a:cubicBezTo>
                  <a:lnTo>
                    <a:pt x="30284" y="202297"/>
                  </a:lnTo>
                  <a:cubicBezTo>
                    <a:pt x="13559" y="202297"/>
                    <a:pt x="0" y="188738"/>
                    <a:pt x="0" y="172013"/>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7" id="7"/>
            <p:cNvSpPr txBox="true"/>
            <p:nvPr/>
          </p:nvSpPr>
          <p:spPr>
            <a:xfrm>
              <a:off x="0" y="-66675"/>
              <a:ext cx="4039835" cy="268972"/>
            </a:xfrm>
            <a:prstGeom prst="rect">
              <a:avLst/>
            </a:prstGeom>
          </p:spPr>
          <p:txBody>
            <a:bodyPr anchor="ctr" rtlCol="false" tIns="50800" lIns="50800" bIns="50800" rIns="50800"/>
            <a:lstStyle/>
            <a:p>
              <a:pPr algn="ctr">
                <a:lnSpc>
                  <a:spcPts val="4200"/>
                </a:lnSpc>
              </a:pPr>
              <a:r>
                <a:rPr lang="en-US" sz="3000">
                  <a:solidFill>
                    <a:srgbClr val="FFFFFF"/>
                  </a:solidFill>
                  <a:latin typeface="Lato Bold"/>
                  <a:ea typeface="Lato Bold"/>
                  <a:cs typeface="Lato Bold"/>
                  <a:sym typeface="Lato Bold"/>
                </a:rPr>
                <a:t> INTEGRATION</a:t>
              </a:r>
            </a:p>
          </p:txBody>
        </p:sp>
      </p:grpSp>
      <p:sp>
        <p:nvSpPr>
          <p:cNvPr name="TextBox 8" id="8"/>
          <p:cNvSpPr txBox="true"/>
          <p:nvPr/>
        </p:nvSpPr>
        <p:spPr>
          <a:xfrm rot="0">
            <a:off x="2020469" y="2236426"/>
            <a:ext cx="13775459" cy="707390"/>
          </a:xfrm>
          <a:prstGeom prst="rect">
            <a:avLst/>
          </a:prstGeom>
        </p:spPr>
        <p:txBody>
          <a:bodyPr anchor="t" rtlCol="false" tIns="0" lIns="0" bIns="0" rIns="0">
            <a:spAutoFit/>
          </a:bodyPr>
          <a:lstStyle/>
          <a:p>
            <a:pPr algn="ctr">
              <a:lnSpc>
                <a:spcPts val="5170"/>
              </a:lnSpc>
            </a:pPr>
            <a:r>
              <a:rPr lang="en-US" sz="4700">
                <a:solidFill>
                  <a:srgbClr val="FBF9F1"/>
                </a:solidFill>
                <a:latin typeface="Poppins Bold"/>
                <a:ea typeface="Poppins Bold"/>
                <a:cs typeface="Poppins Bold"/>
                <a:sym typeface="Poppins Bold"/>
              </a:rPr>
              <a:t>FRONTEND AND BACKEND COMMUNICATION</a:t>
            </a:r>
          </a:p>
        </p:txBody>
      </p:sp>
      <p:sp>
        <p:nvSpPr>
          <p:cNvPr name="Freeform 9" id="9"/>
          <p:cNvSpPr/>
          <p:nvPr/>
        </p:nvSpPr>
        <p:spPr>
          <a:xfrm flipH="false" flipV="false" rot="0">
            <a:off x="1028700" y="6758006"/>
            <a:ext cx="2979857" cy="2979857"/>
          </a:xfrm>
          <a:custGeom>
            <a:avLst/>
            <a:gdLst/>
            <a:ahLst/>
            <a:cxnLst/>
            <a:rect r="r" b="b" t="t" l="l"/>
            <a:pathLst>
              <a:path h="2979857" w="2979857">
                <a:moveTo>
                  <a:pt x="0" y="0"/>
                </a:moveTo>
                <a:lnTo>
                  <a:pt x="2979857" y="0"/>
                </a:lnTo>
                <a:lnTo>
                  <a:pt x="2979857" y="2979857"/>
                </a:lnTo>
                <a:lnTo>
                  <a:pt x="0" y="2979857"/>
                </a:lnTo>
                <a:lnTo>
                  <a:pt x="0" y="0"/>
                </a:lnTo>
                <a:close/>
              </a:path>
            </a:pathLst>
          </a:custGeom>
          <a:blipFill>
            <a:blip r:embed="rId5"/>
            <a:stretch>
              <a:fillRect l="0" t="0" r="0" b="0"/>
            </a:stretch>
          </a:blipFill>
        </p:spPr>
      </p:sp>
      <p:sp>
        <p:nvSpPr>
          <p:cNvPr name="TextBox 10" id="10"/>
          <p:cNvSpPr txBox="true"/>
          <p:nvPr/>
        </p:nvSpPr>
        <p:spPr>
          <a:xfrm rot="0">
            <a:off x="5181270" y="6758006"/>
            <a:ext cx="7033608" cy="707391"/>
          </a:xfrm>
          <a:prstGeom prst="rect">
            <a:avLst/>
          </a:prstGeom>
        </p:spPr>
        <p:txBody>
          <a:bodyPr anchor="t" rtlCol="false" tIns="0" lIns="0" bIns="0" rIns="0">
            <a:spAutoFit/>
          </a:bodyPr>
          <a:lstStyle/>
          <a:p>
            <a:pPr algn="ctr">
              <a:lnSpc>
                <a:spcPts val="5170"/>
              </a:lnSpc>
            </a:pPr>
            <a:r>
              <a:rPr lang="en-US" sz="4700">
                <a:solidFill>
                  <a:srgbClr val="FBF9F1"/>
                </a:solidFill>
                <a:latin typeface="Poppins Bold"/>
                <a:ea typeface="Poppins Bold"/>
                <a:cs typeface="Poppins Bold"/>
                <a:sym typeface="Poppins Bold"/>
              </a:rPr>
              <a:t>JWT AUTHENTICATION</a:t>
            </a:r>
          </a:p>
        </p:txBody>
      </p:sp>
      <p:sp>
        <p:nvSpPr>
          <p:cNvPr name="TextBox 11" id="11"/>
          <p:cNvSpPr txBox="true"/>
          <p:nvPr/>
        </p:nvSpPr>
        <p:spPr>
          <a:xfrm rot="0">
            <a:off x="5169629" y="7852079"/>
            <a:ext cx="7056889" cy="1683493"/>
          </a:xfrm>
          <a:prstGeom prst="rect">
            <a:avLst/>
          </a:prstGeom>
        </p:spPr>
        <p:txBody>
          <a:bodyPr anchor="t" rtlCol="false" tIns="0" lIns="0" bIns="0" rIns="0">
            <a:spAutoFit/>
          </a:bodyPr>
          <a:lstStyle/>
          <a:p>
            <a:pPr algn="just">
              <a:lnSpc>
                <a:spcPts val="3345"/>
              </a:lnSpc>
              <a:spcBef>
                <a:spcPct val="0"/>
              </a:spcBef>
            </a:pPr>
            <a:r>
              <a:rPr lang="en-US" sz="2389">
                <a:solidFill>
                  <a:srgbClr val="E5E1DA"/>
                </a:solidFill>
                <a:latin typeface="Lato"/>
                <a:ea typeface="Lato"/>
                <a:cs typeface="Lato"/>
                <a:sym typeface="Lato"/>
              </a:rPr>
              <a:t>Implemented JWT-based authentication to manage secure access. The frontend sends the JWT in the request headers, and the backend validates it to authenticate and authorize users.</a:t>
            </a:r>
          </a:p>
        </p:txBody>
      </p:sp>
      <p:sp>
        <p:nvSpPr>
          <p:cNvPr name="Freeform 12" id="12"/>
          <p:cNvSpPr/>
          <p:nvPr/>
        </p:nvSpPr>
        <p:spPr>
          <a:xfrm flipH="false" flipV="false" rot="0">
            <a:off x="11099261" y="3443861"/>
            <a:ext cx="4160665" cy="1944512"/>
          </a:xfrm>
          <a:custGeom>
            <a:avLst/>
            <a:gdLst/>
            <a:ahLst/>
            <a:cxnLst/>
            <a:rect r="r" b="b" t="t" l="l"/>
            <a:pathLst>
              <a:path h="1944512" w="4160665">
                <a:moveTo>
                  <a:pt x="0" y="0"/>
                </a:moveTo>
                <a:lnTo>
                  <a:pt x="4160665" y="0"/>
                </a:lnTo>
                <a:lnTo>
                  <a:pt x="4160665" y="1944512"/>
                </a:lnTo>
                <a:lnTo>
                  <a:pt x="0" y="1944512"/>
                </a:lnTo>
                <a:lnTo>
                  <a:pt x="0" y="0"/>
                </a:lnTo>
                <a:close/>
              </a:path>
            </a:pathLst>
          </a:custGeom>
          <a:blipFill>
            <a:blip r:embed="rId6"/>
            <a:stretch>
              <a:fillRect l="-36386" t="-50955" r="-29965" b="-48373"/>
            </a:stretch>
          </a:blipFill>
        </p:spPr>
      </p:sp>
      <p:sp>
        <p:nvSpPr>
          <p:cNvPr name="TextBox 13" id="13"/>
          <p:cNvSpPr txBox="true"/>
          <p:nvPr/>
        </p:nvSpPr>
        <p:spPr>
          <a:xfrm rot="0">
            <a:off x="5617144" y="3208783"/>
            <a:ext cx="4444798" cy="625511"/>
          </a:xfrm>
          <a:prstGeom prst="rect">
            <a:avLst/>
          </a:prstGeom>
        </p:spPr>
        <p:txBody>
          <a:bodyPr anchor="t" rtlCol="false" tIns="0" lIns="0" bIns="0" rIns="0">
            <a:spAutoFit/>
          </a:bodyPr>
          <a:lstStyle/>
          <a:p>
            <a:pPr algn="l">
              <a:lnSpc>
                <a:spcPts val="4514"/>
              </a:lnSpc>
            </a:pPr>
            <a:r>
              <a:rPr lang="en-US" sz="4104">
                <a:solidFill>
                  <a:srgbClr val="FBF9F1"/>
                </a:solidFill>
                <a:latin typeface="Poppins Bold"/>
                <a:ea typeface="Poppins Bold"/>
                <a:cs typeface="Poppins Bold"/>
                <a:sym typeface="Poppins Bold"/>
              </a:rPr>
              <a:t>AXIOS</a:t>
            </a:r>
          </a:p>
        </p:txBody>
      </p:sp>
      <p:sp>
        <p:nvSpPr>
          <p:cNvPr name="TextBox 14" id="14"/>
          <p:cNvSpPr txBox="true"/>
          <p:nvPr/>
        </p:nvSpPr>
        <p:spPr>
          <a:xfrm rot="0">
            <a:off x="3090181" y="4042111"/>
            <a:ext cx="6768657" cy="1626203"/>
          </a:xfrm>
          <a:prstGeom prst="rect">
            <a:avLst/>
          </a:prstGeom>
        </p:spPr>
        <p:txBody>
          <a:bodyPr anchor="t" rtlCol="false" tIns="0" lIns="0" bIns="0" rIns="0">
            <a:spAutoFit/>
          </a:bodyPr>
          <a:lstStyle/>
          <a:p>
            <a:pPr algn="just">
              <a:lnSpc>
                <a:spcPts val="3208"/>
              </a:lnSpc>
              <a:spcBef>
                <a:spcPct val="0"/>
              </a:spcBef>
            </a:pPr>
            <a:r>
              <a:rPr lang="en-US" sz="2291">
                <a:solidFill>
                  <a:srgbClr val="E5E1DA"/>
                </a:solidFill>
                <a:latin typeface="Lato"/>
                <a:ea typeface="Lato"/>
                <a:cs typeface="Lato"/>
                <a:sym typeface="Lato"/>
              </a:rPr>
              <a:t>Utilized Axios in the React.js frontend to send HTTP requests to the Spring Boot backend. This setup enables seamless data exchange between the client-side application and server-side services.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11289492" y="1028700"/>
            <a:ext cx="3455542" cy="3681474"/>
          </a:xfrm>
          <a:custGeom>
            <a:avLst/>
            <a:gdLst/>
            <a:ahLst/>
            <a:cxnLst/>
            <a:rect r="r" b="b" t="t" l="l"/>
            <a:pathLst>
              <a:path h="3681474" w="3455542">
                <a:moveTo>
                  <a:pt x="0" y="0"/>
                </a:moveTo>
                <a:lnTo>
                  <a:pt x="3455542" y="0"/>
                </a:lnTo>
                <a:lnTo>
                  <a:pt x="3455542" y="3681474"/>
                </a:lnTo>
                <a:lnTo>
                  <a:pt x="0" y="3681474"/>
                </a:lnTo>
                <a:lnTo>
                  <a:pt x="0" y="0"/>
                </a:lnTo>
                <a:close/>
              </a:path>
            </a:pathLst>
          </a:custGeom>
          <a:blipFill>
            <a:blip r:embed="rId3"/>
            <a:stretch>
              <a:fillRect l="-24845" t="-20865" r="-21576" b="-16569"/>
            </a:stretch>
          </a:blipFill>
        </p:spPr>
      </p:sp>
      <p:sp>
        <p:nvSpPr>
          <p:cNvPr name="TextBox 4" id="4"/>
          <p:cNvSpPr txBox="true"/>
          <p:nvPr/>
        </p:nvSpPr>
        <p:spPr>
          <a:xfrm rot="0">
            <a:off x="1028700" y="5086350"/>
            <a:ext cx="13716334" cy="3256365"/>
          </a:xfrm>
          <a:prstGeom prst="rect">
            <a:avLst/>
          </a:prstGeom>
        </p:spPr>
        <p:txBody>
          <a:bodyPr anchor="t" rtlCol="false" tIns="0" lIns="0" bIns="0" rIns="0">
            <a:spAutoFit/>
          </a:bodyPr>
          <a:lstStyle/>
          <a:p>
            <a:pPr algn="just">
              <a:lnSpc>
                <a:spcPts val="3740"/>
              </a:lnSpc>
              <a:spcBef>
                <a:spcPct val="0"/>
              </a:spcBef>
            </a:pPr>
            <a:r>
              <a:rPr lang="en-US" sz="2671">
                <a:solidFill>
                  <a:srgbClr val="E5E1DA"/>
                </a:solidFill>
                <a:latin typeface="Lato"/>
                <a:ea typeface="Lato"/>
                <a:cs typeface="Lato"/>
                <a:sym typeface="Lato"/>
              </a:rPr>
              <a:t>The development of the eLearning platform successfully integrates a React.js frontend with a Spring Boot backend, supported by a MySQL database and JWT-based authentication. The frontend provides a dynamic and responsive user experience, while Axios facilitates seamless communication with the backend. The backend, powered by Spring Boot and secured with JWT, ensures robust data management and secure user authentication. This cohesive integration delivers a reliable, scalable, and user-friendly platform, enhancing the overall learning experience and meeting modern educational needs.</a:t>
            </a:r>
          </a:p>
        </p:txBody>
      </p:sp>
      <p:sp>
        <p:nvSpPr>
          <p:cNvPr name="TextBox 5" id="5"/>
          <p:cNvSpPr txBox="true"/>
          <p:nvPr/>
        </p:nvSpPr>
        <p:spPr>
          <a:xfrm rot="0">
            <a:off x="1028700" y="3671949"/>
            <a:ext cx="5298945"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Freeform 3" id="3"/>
          <p:cNvSpPr/>
          <p:nvPr/>
        </p:nvSpPr>
        <p:spPr>
          <a:xfrm flipH="false" flipV="false" rot="0">
            <a:off x="16934095" y="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462716" y="849445"/>
            <a:ext cx="14796584" cy="8889726"/>
            <a:chOff x="0" y="0"/>
            <a:chExt cx="3897043" cy="2341327"/>
          </a:xfrm>
        </p:grpSpPr>
        <p:sp>
          <p:nvSpPr>
            <p:cNvPr name="Freeform 5" id="5"/>
            <p:cNvSpPr/>
            <p:nvPr/>
          </p:nvSpPr>
          <p:spPr>
            <a:xfrm flipH="false" flipV="false" rot="0">
              <a:off x="0" y="0"/>
              <a:ext cx="3897043" cy="2341327"/>
            </a:xfrm>
            <a:custGeom>
              <a:avLst/>
              <a:gdLst/>
              <a:ahLst/>
              <a:cxnLst/>
              <a:rect r="r" b="b" t="t" l="l"/>
              <a:pathLst>
                <a:path h="2341327" w="3897043">
                  <a:moveTo>
                    <a:pt x="10464" y="0"/>
                  </a:moveTo>
                  <a:lnTo>
                    <a:pt x="3886578" y="0"/>
                  </a:lnTo>
                  <a:cubicBezTo>
                    <a:pt x="3889354" y="0"/>
                    <a:pt x="3892015" y="1103"/>
                    <a:pt x="3893978" y="3065"/>
                  </a:cubicBezTo>
                  <a:cubicBezTo>
                    <a:pt x="3895940" y="5027"/>
                    <a:pt x="3897043" y="7689"/>
                    <a:pt x="3897043" y="10464"/>
                  </a:cubicBezTo>
                  <a:lnTo>
                    <a:pt x="3897043" y="2330863"/>
                  </a:lnTo>
                  <a:cubicBezTo>
                    <a:pt x="3897043" y="2336642"/>
                    <a:pt x="3892358" y="2341327"/>
                    <a:pt x="3886578" y="2341327"/>
                  </a:cubicBezTo>
                  <a:lnTo>
                    <a:pt x="10464" y="2341327"/>
                  </a:lnTo>
                  <a:cubicBezTo>
                    <a:pt x="7689" y="2341327"/>
                    <a:pt x="5027" y="2340225"/>
                    <a:pt x="3065" y="2338262"/>
                  </a:cubicBezTo>
                  <a:cubicBezTo>
                    <a:pt x="1103" y="2336300"/>
                    <a:pt x="0" y="2333638"/>
                    <a:pt x="0" y="2330863"/>
                  </a:cubicBezTo>
                  <a:lnTo>
                    <a:pt x="0" y="10464"/>
                  </a:lnTo>
                  <a:cubicBezTo>
                    <a:pt x="0" y="7689"/>
                    <a:pt x="1103" y="5027"/>
                    <a:pt x="3065" y="3065"/>
                  </a:cubicBezTo>
                  <a:cubicBezTo>
                    <a:pt x="5027" y="1103"/>
                    <a:pt x="7689" y="0"/>
                    <a:pt x="10464"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897043" cy="237942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875026" y="1316297"/>
            <a:ext cx="8043479" cy="987425"/>
          </a:xfrm>
          <a:prstGeom prst="rect">
            <a:avLst/>
          </a:prstGeom>
        </p:spPr>
        <p:txBody>
          <a:bodyPr anchor="t" rtlCol="false" tIns="0" lIns="0" bIns="0" rIns="0">
            <a:spAutoFit/>
          </a:bodyPr>
          <a:lstStyle/>
          <a:p>
            <a:pPr algn="l">
              <a:lnSpc>
                <a:spcPts val="7150"/>
              </a:lnSpc>
            </a:pPr>
            <a:r>
              <a:rPr lang="en-US" sz="6500">
                <a:solidFill>
                  <a:srgbClr val="FBF9F1"/>
                </a:solidFill>
                <a:latin typeface="Poppins Bold"/>
                <a:ea typeface="Poppins Bold"/>
                <a:cs typeface="Poppins Bold"/>
                <a:sym typeface="Poppins Bold"/>
              </a:rPr>
              <a:t>TEAM MEMBERS</a:t>
            </a:r>
          </a:p>
        </p:txBody>
      </p:sp>
      <p:sp>
        <p:nvSpPr>
          <p:cNvPr name="TextBox 8" id="8"/>
          <p:cNvSpPr txBox="true"/>
          <p:nvPr/>
        </p:nvSpPr>
        <p:spPr>
          <a:xfrm rot="0">
            <a:off x="3576360" y="3147463"/>
            <a:ext cx="12569296" cy="5244967"/>
          </a:xfrm>
          <a:prstGeom prst="rect">
            <a:avLst/>
          </a:prstGeom>
        </p:spPr>
        <p:txBody>
          <a:bodyPr anchor="t" rtlCol="false" tIns="0" lIns="0" bIns="0" rIns="0">
            <a:spAutoFit/>
          </a:bodyPr>
          <a:lstStyle/>
          <a:p>
            <a:pPr algn="l" marL="918707" indent="-459354" lvl="1">
              <a:lnSpc>
                <a:spcPts val="5957"/>
              </a:lnSpc>
              <a:buFont typeface="Arial"/>
              <a:buChar char="•"/>
            </a:pPr>
            <a:r>
              <a:rPr lang="en-US" sz="4255">
                <a:solidFill>
                  <a:srgbClr val="E5E1DA"/>
                </a:solidFill>
                <a:latin typeface="Lato"/>
                <a:ea typeface="Lato"/>
                <a:cs typeface="Lato"/>
                <a:sym typeface="Lato"/>
              </a:rPr>
              <a:t>SANTHOSH B - 727822TUAM049</a:t>
            </a:r>
          </a:p>
          <a:p>
            <a:pPr algn="l">
              <a:lnSpc>
                <a:spcPts val="5957"/>
              </a:lnSpc>
            </a:pPr>
          </a:p>
          <a:p>
            <a:pPr algn="l" marL="918707" indent="-459354" lvl="1">
              <a:lnSpc>
                <a:spcPts val="5957"/>
              </a:lnSpc>
              <a:buFont typeface="Arial"/>
              <a:buChar char="•"/>
            </a:pPr>
            <a:r>
              <a:rPr lang="en-US" sz="4255">
                <a:solidFill>
                  <a:srgbClr val="E5E1DA"/>
                </a:solidFill>
                <a:latin typeface="Lato"/>
                <a:ea typeface="Lato"/>
                <a:cs typeface="Lato"/>
                <a:sym typeface="Lato"/>
              </a:rPr>
              <a:t>PRAVEEN KUMAR V - 727822TUAM041</a:t>
            </a:r>
          </a:p>
          <a:p>
            <a:pPr algn="l">
              <a:lnSpc>
                <a:spcPts val="5957"/>
              </a:lnSpc>
            </a:pPr>
          </a:p>
          <a:p>
            <a:pPr algn="l" marL="918707" indent="-459354" lvl="1">
              <a:lnSpc>
                <a:spcPts val="5957"/>
              </a:lnSpc>
              <a:buFont typeface="Arial"/>
              <a:buChar char="•"/>
            </a:pPr>
            <a:r>
              <a:rPr lang="en-US" sz="4255">
                <a:solidFill>
                  <a:srgbClr val="E5E1DA"/>
                </a:solidFill>
                <a:latin typeface="Lato"/>
                <a:ea typeface="Lato"/>
                <a:cs typeface="Lato"/>
                <a:sym typeface="Lato"/>
              </a:rPr>
              <a:t>YOGA NARASIMMAN S - 727822TUAM063</a:t>
            </a:r>
          </a:p>
          <a:p>
            <a:pPr algn="l">
              <a:lnSpc>
                <a:spcPts val="5957"/>
              </a:lnSpc>
            </a:pPr>
          </a:p>
          <a:p>
            <a:pPr algn="l" marL="918707" indent="-459354" lvl="1">
              <a:lnSpc>
                <a:spcPts val="5957"/>
              </a:lnSpc>
              <a:buFont typeface="Arial"/>
              <a:buChar char="•"/>
            </a:pPr>
            <a:r>
              <a:rPr lang="en-US" sz="4255">
                <a:solidFill>
                  <a:srgbClr val="E5E1DA"/>
                </a:solidFill>
                <a:latin typeface="Lato"/>
                <a:ea typeface="Lato"/>
                <a:cs typeface="Lato"/>
                <a:sym typeface="Lato"/>
              </a:rPr>
              <a:t>SANJEY GM - 727822TUAM048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1050925"/>
          </a:xfrm>
          <a:prstGeom prst="rect">
            <a:avLst/>
          </a:prstGeom>
        </p:spPr>
        <p:txBody>
          <a:bodyPr anchor="t" rtlCol="false" tIns="0" lIns="0" bIns="0" rIns="0">
            <a:spAutoFit/>
          </a:bodyPr>
          <a:lstStyle/>
          <a:p>
            <a:pPr algn="l">
              <a:lnSpc>
                <a:spcPts val="7699"/>
              </a:lnSpc>
            </a:pPr>
            <a:r>
              <a:rPr lang="en-US" sz="6999">
                <a:solidFill>
                  <a:srgbClr val="FBF9F1"/>
                </a:solidFill>
                <a:latin typeface="Poppins Bold"/>
                <a:ea typeface="Poppins Bold"/>
                <a:cs typeface="Poppins Bold"/>
                <a:sym typeface="Poppins Bold"/>
              </a:rPr>
              <a:t>OVERVIEW</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Technology Stack</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Flow Chart</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Problem Statement</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4</a:t>
            </a:r>
          </a:p>
        </p:txBody>
      </p:sp>
      <p:sp>
        <p:nvSpPr>
          <p:cNvPr name="TextBox 17" id="17"/>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Solutions</a:t>
            </a:r>
          </a:p>
        </p:txBody>
      </p:sp>
      <p:sp>
        <p:nvSpPr>
          <p:cNvPr name="TextBox 18" id="18"/>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5</a:t>
            </a:r>
          </a:p>
        </p:txBody>
      </p:sp>
      <p:sp>
        <p:nvSpPr>
          <p:cNvPr name="TextBox 19" id="19"/>
          <p:cNvSpPr txBox="true"/>
          <p:nvPr/>
        </p:nvSpPr>
        <p:spPr>
          <a:xfrm rot="0">
            <a:off x="9621293" y="393595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Front End - Implementation</a:t>
            </a:r>
          </a:p>
        </p:txBody>
      </p:sp>
      <p:sp>
        <p:nvSpPr>
          <p:cNvPr name="TextBox 20" id="20"/>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6</a:t>
            </a:r>
          </a:p>
        </p:txBody>
      </p:sp>
      <p:sp>
        <p:nvSpPr>
          <p:cNvPr name="TextBox 21" id="21"/>
          <p:cNvSpPr txBox="true"/>
          <p:nvPr/>
        </p:nvSpPr>
        <p:spPr>
          <a:xfrm rot="0">
            <a:off x="9621293"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Back End - Implementation</a:t>
            </a:r>
          </a:p>
        </p:txBody>
      </p:sp>
      <p:sp>
        <p:nvSpPr>
          <p:cNvPr name="TextBox 22" id="22"/>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7</a:t>
            </a:r>
          </a:p>
        </p:txBody>
      </p:sp>
      <p:sp>
        <p:nvSpPr>
          <p:cNvPr name="TextBox 23" id="23"/>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Integration</a:t>
            </a:r>
          </a:p>
        </p:txBody>
      </p:sp>
      <p:sp>
        <p:nvSpPr>
          <p:cNvPr name="TextBox 24" id="24"/>
          <p:cNvSpPr txBox="true"/>
          <p:nvPr/>
        </p:nvSpPr>
        <p:spPr>
          <a:xfrm rot="0">
            <a:off x="8922767" y="6211383"/>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8</a:t>
            </a:r>
          </a:p>
        </p:txBody>
      </p:sp>
      <p:sp>
        <p:nvSpPr>
          <p:cNvPr name="TextBox 25" id="25"/>
          <p:cNvSpPr txBox="true"/>
          <p:nvPr/>
        </p:nvSpPr>
        <p:spPr>
          <a:xfrm rot="0">
            <a:off x="9621293" y="73480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Conclusion</a:t>
            </a:r>
          </a:p>
        </p:txBody>
      </p:sp>
      <p:sp>
        <p:nvSpPr>
          <p:cNvPr name="TextBox 26" id="26"/>
          <p:cNvSpPr txBox="true"/>
          <p:nvPr/>
        </p:nvSpPr>
        <p:spPr>
          <a:xfrm rot="0">
            <a:off x="8922767" y="7348033"/>
            <a:ext cx="444559" cy="422275"/>
          </a:xfrm>
          <a:prstGeom prst="rect">
            <a:avLst/>
          </a:prstGeom>
        </p:spPr>
        <p:txBody>
          <a:bodyPr anchor="t" rtlCol="false" tIns="0" lIns="0" bIns="0" rIns="0">
            <a:spAutoFit/>
          </a:bodyPr>
          <a:lstStyle/>
          <a:p>
            <a:pPr algn="r">
              <a:lnSpc>
                <a:spcPts val="3499"/>
              </a:lnSpc>
              <a:spcBef>
                <a:spcPct val="0"/>
              </a:spcBef>
            </a:pPr>
            <a:r>
              <a:rPr lang="en-US" sz="2499">
                <a:solidFill>
                  <a:srgbClr val="FFD944"/>
                </a:solidFill>
                <a:latin typeface="Lato Bold"/>
                <a:ea typeface="Lato Bold"/>
                <a:cs typeface="Lato Bold"/>
                <a:sym typeface="Lato Bold"/>
              </a:rPr>
              <a:t>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39023" y="4030701"/>
            <a:ext cx="11082685" cy="4321175"/>
          </a:xfrm>
          <a:prstGeom prst="rect">
            <a:avLst/>
          </a:prstGeom>
        </p:spPr>
        <p:txBody>
          <a:bodyPr anchor="t" rtlCol="false" tIns="0" lIns="0" bIns="0" rIns="0">
            <a:spAutoFit/>
          </a:bodyPr>
          <a:lstStyle/>
          <a:p>
            <a:pPr algn="l">
              <a:lnSpc>
                <a:spcPts val="4900"/>
              </a:lnSpc>
              <a:spcBef>
                <a:spcPct val="0"/>
              </a:spcBef>
            </a:pPr>
            <a:r>
              <a:rPr lang="en-US" sz="3500">
                <a:solidFill>
                  <a:srgbClr val="E5E1DA"/>
                </a:solidFill>
                <a:latin typeface="Lato"/>
                <a:ea typeface="Lato"/>
                <a:cs typeface="Lato"/>
                <a:sym typeface="Lato"/>
              </a:rPr>
              <a:t>This project is a comprehensive Student E- Learning Platform developed using React.js for the frontend, Spring Boot for the backend, and MySQL as the database. Seamlessly integrated through Axios, the platform offers an intuitive and interactive learning experience, ensuring efficient data management and real-time updates across the system.</a:t>
            </a: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a:solidFill>
                  <a:srgbClr val="FBF9F1"/>
                </a:solidFill>
                <a:latin typeface="Poppins Bold"/>
                <a:ea typeface="Poppins Bold"/>
                <a:cs typeface="Poppins Bold"/>
                <a:sym typeface="Poppins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2624013" y="-1356367"/>
            <a:ext cx="9940582" cy="10671659"/>
          </a:xfrm>
          <a:custGeom>
            <a:avLst/>
            <a:gdLst/>
            <a:ahLst/>
            <a:cxnLst/>
            <a:rect r="r" b="b" t="t" l="l"/>
            <a:pathLst>
              <a:path h="10671659" w="9940582">
                <a:moveTo>
                  <a:pt x="9940582" y="10671660"/>
                </a:moveTo>
                <a:lnTo>
                  <a:pt x="0" y="10671660"/>
                </a:lnTo>
                <a:lnTo>
                  <a:pt x="0" y="0"/>
                </a:lnTo>
                <a:lnTo>
                  <a:pt x="9940582" y="0"/>
                </a:lnTo>
                <a:lnTo>
                  <a:pt x="9940582" y="10671660"/>
                </a:lnTo>
                <a:close/>
              </a:path>
            </a:pathLst>
          </a:custGeom>
          <a:blipFill>
            <a:blip r:embed="rId2"/>
            <a:stretch>
              <a:fillRect l="-54" t="0" r="-54" b="0"/>
            </a:stretch>
          </a:blipFill>
        </p:spPr>
      </p:sp>
      <p:grpSp>
        <p:nvGrpSpPr>
          <p:cNvPr name="Group 3" id="3"/>
          <p:cNvGrpSpPr/>
          <p:nvPr/>
        </p:nvGrpSpPr>
        <p:grpSpPr>
          <a:xfrm rot="0">
            <a:off x="1538699" y="2127662"/>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sz="2499">
                  <a:solidFill>
                    <a:srgbClr val="000000"/>
                  </a:solidFill>
                  <a:latin typeface="Lato Bold"/>
                  <a:ea typeface="Lato Bold"/>
                  <a:cs typeface="Lato Bold"/>
                  <a:sym typeface="Lato Bold"/>
                </a:rPr>
                <a:t>React Js</a:t>
              </a:r>
            </a:p>
          </p:txBody>
        </p:sp>
      </p:grpSp>
      <p:grpSp>
        <p:nvGrpSpPr>
          <p:cNvPr name="Group 6" id="6"/>
          <p:cNvGrpSpPr/>
          <p:nvPr/>
        </p:nvGrpSpPr>
        <p:grpSpPr>
          <a:xfrm rot="0">
            <a:off x="6960534" y="2127662"/>
            <a:ext cx="4366933" cy="932720"/>
            <a:chOff x="0" y="0"/>
            <a:chExt cx="1150139" cy="245655"/>
          </a:xfrm>
        </p:grpSpPr>
        <p:sp>
          <p:nvSpPr>
            <p:cNvPr name="Freeform 7" id="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8" id="8"/>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sz="2499">
                  <a:solidFill>
                    <a:srgbClr val="000000"/>
                  </a:solidFill>
                  <a:latin typeface="Lato Bold"/>
                  <a:ea typeface="Lato Bold"/>
                  <a:cs typeface="Lato Bold"/>
                  <a:sym typeface="Lato Bold"/>
                </a:rPr>
                <a:t>Spring Boot</a:t>
              </a:r>
            </a:p>
          </p:txBody>
        </p:sp>
      </p:grpSp>
      <p:grpSp>
        <p:nvGrpSpPr>
          <p:cNvPr name="Group 9" id="9"/>
          <p:cNvGrpSpPr/>
          <p:nvPr/>
        </p:nvGrpSpPr>
        <p:grpSpPr>
          <a:xfrm rot="0">
            <a:off x="12564333" y="2127662"/>
            <a:ext cx="4366933" cy="932720"/>
            <a:chOff x="0" y="0"/>
            <a:chExt cx="1150139" cy="245655"/>
          </a:xfrm>
        </p:grpSpPr>
        <p:sp>
          <p:nvSpPr>
            <p:cNvPr name="Freeform 10" id="10"/>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1" id="11"/>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sz="2499">
                  <a:solidFill>
                    <a:srgbClr val="000000"/>
                  </a:solidFill>
                  <a:latin typeface="Lato Bold"/>
                  <a:ea typeface="Lato Bold"/>
                  <a:cs typeface="Lato Bold"/>
                  <a:sym typeface="Lato Bold"/>
                </a:rPr>
                <a:t>MySQL</a:t>
              </a:r>
            </a:p>
          </p:txBody>
        </p:sp>
      </p:grpSp>
      <p:graphicFrame>
        <p:nvGraphicFramePr>
          <p:cNvPr name="Table 12" id="12"/>
          <p:cNvGraphicFramePr>
            <a:graphicFrameLocks noGrp="true"/>
          </p:cNvGraphicFramePr>
          <p:nvPr/>
        </p:nvGraphicFramePr>
        <p:xfrm>
          <a:off x="1150580" y="3357486"/>
          <a:ext cx="15986840" cy="5906477"/>
        </p:xfrm>
        <a:graphic>
          <a:graphicData uri="http://schemas.openxmlformats.org/drawingml/2006/table">
            <a:tbl>
              <a:tblPr/>
              <a:tblGrid>
                <a:gridCol w="5356417"/>
                <a:gridCol w="5352732"/>
                <a:gridCol w="5277692"/>
              </a:tblGrid>
              <a:tr h="1191028">
                <a:tc>
                  <a:txBody>
                    <a:bodyPr anchor="t" rtlCol="false"/>
                    <a:lstStyle/>
                    <a:p>
                      <a:pPr algn="ctr">
                        <a:lnSpc>
                          <a:spcPts val="2940"/>
                        </a:lnSpc>
                        <a:defRPr/>
                      </a:pPr>
                      <a:r>
                        <a:rPr lang="en-US" sz="2100">
                          <a:solidFill>
                            <a:srgbClr val="E5E1DA"/>
                          </a:solidFill>
                          <a:latin typeface="Lato Bold"/>
                          <a:ea typeface="Lato Bold"/>
                          <a:cs typeface="Lato Bold"/>
                          <a:sym typeface="Lato Bold"/>
                        </a:rPr>
                        <a:t>Component-Based Architecture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Bold"/>
                          <a:ea typeface="Lato Bold"/>
                          <a:cs typeface="Lato Bold"/>
                          <a:sym typeface="Lato Bold"/>
                        </a:rPr>
                        <a:t>Microservice Architecture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Bold"/>
                          <a:ea typeface="Lato Bold"/>
                          <a:cs typeface="Lato Bold"/>
                          <a:sym typeface="Lato Bold"/>
                        </a:rPr>
                        <a:t>Relational Database Management</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986997">
                <a:tc>
                  <a:txBody>
                    <a:bodyPr anchor="t" rtlCol="false"/>
                    <a:lstStyle/>
                    <a:p>
                      <a:pPr algn="ctr">
                        <a:lnSpc>
                          <a:spcPts val="2940"/>
                        </a:lnSpc>
                        <a:defRPr/>
                      </a:pPr>
                      <a:r>
                        <a:rPr lang="en-US" sz="2100">
                          <a:solidFill>
                            <a:srgbClr val="E5E1DA"/>
                          </a:solidFill>
                          <a:latin typeface="Lato"/>
                          <a:ea typeface="Lato"/>
                          <a:cs typeface="Lato"/>
                          <a:sym typeface="Lato"/>
                        </a:rPr>
                        <a:t>Virtual DOM</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Embedded Servers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Scalability</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364226">
                <a:tc>
                  <a:txBody>
                    <a:bodyPr anchor="t" rtlCol="false"/>
                    <a:lstStyle/>
                    <a:p>
                      <a:pPr algn="ctr">
                        <a:lnSpc>
                          <a:spcPts val="2940"/>
                        </a:lnSpc>
                        <a:defRPr/>
                      </a:pPr>
                      <a:r>
                        <a:rPr lang="en-US" sz="2100">
                          <a:solidFill>
                            <a:srgbClr val="E5E1DA"/>
                          </a:solidFill>
                          <a:latin typeface="Lato"/>
                          <a:ea typeface="Lato"/>
                          <a:cs typeface="Lato"/>
                          <a:sym typeface="Lato"/>
                        </a:rPr>
                        <a:t>State Management</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Dependency Injection</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Performance Optimization</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364226">
                <a:tc>
                  <a:txBody>
                    <a:bodyPr anchor="t" rtlCol="false"/>
                    <a:lstStyle/>
                    <a:p>
                      <a:pPr algn="ctr">
                        <a:lnSpc>
                          <a:spcPts val="2940"/>
                        </a:lnSpc>
                        <a:defRPr/>
                      </a:pPr>
                      <a:r>
                        <a:rPr lang="en-US" sz="2100">
                          <a:solidFill>
                            <a:srgbClr val="E5E1DA"/>
                          </a:solidFill>
                          <a:latin typeface="Lato"/>
                          <a:ea typeface="Lato"/>
                          <a:cs typeface="Lato"/>
                          <a:sym typeface="Lato"/>
                        </a:rPr>
                        <a:t>Rich Ecosystem</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Comprehensive Support</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Open Source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sp>
        <p:nvSpPr>
          <p:cNvPr name="TextBox 13" id="13"/>
          <p:cNvSpPr txBox="true"/>
          <p:nvPr/>
        </p:nvSpPr>
        <p:spPr>
          <a:xfrm rot="0">
            <a:off x="5400175" y="649287"/>
            <a:ext cx="7487649" cy="758825"/>
          </a:xfrm>
          <a:prstGeom prst="rect">
            <a:avLst/>
          </a:prstGeom>
        </p:spPr>
        <p:txBody>
          <a:bodyPr anchor="t" rtlCol="false" tIns="0" lIns="0" bIns="0" rIns="0">
            <a:spAutoFit/>
          </a:bodyPr>
          <a:lstStyle/>
          <a:p>
            <a:pPr algn="ctr">
              <a:lnSpc>
                <a:spcPts val="5500"/>
              </a:lnSpc>
            </a:pPr>
            <a:r>
              <a:rPr lang="en-US" sz="5000">
                <a:solidFill>
                  <a:srgbClr val="FBF9F1"/>
                </a:solidFill>
                <a:latin typeface="Poppins Bold"/>
                <a:ea typeface="Poppins Bold"/>
                <a:cs typeface="Poppins Bold"/>
                <a:sym typeface="Poppins Bold"/>
              </a:rPr>
              <a:t>TECHNOLOGY STACK</a:t>
            </a:r>
          </a:p>
        </p:txBody>
      </p:sp>
      <p:sp>
        <p:nvSpPr>
          <p:cNvPr name="Freeform 14" id="14"/>
          <p:cNvSpPr/>
          <p:nvPr/>
        </p:nvSpPr>
        <p:spPr>
          <a:xfrm flipH="false" flipV="false" rot="0">
            <a:off x="16608890" y="324082"/>
            <a:ext cx="650410" cy="650410"/>
          </a:xfrm>
          <a:custGeom>
            <a:avLst/>
            <a:gdLst/>
            <a:ahLst/>
            <a:cxnLst/>
            <a:rect r="r" b="b" t="t" l="l"/>
            <a:pathLst>
              <a:path h="650410" w="650410">
                <a:moveTo>
                  <a:pt x="0" y="0"/>
                </a:moveTo>
                <a:lnTo>
                  <a:pt x="650410" y="0"/>
                </a:lnTo>
                <a:lnTo>
                  <a:pt x="650410"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Freeform 3" id="3"/>
          <p:cNvSpPr/>
          <p:nvPr/>
        </p:nvSpPr>
        <p:spPr>
          <a:xfrm flipH="false" flipV="false" rot="0">
            <a:off x="5080258" y="1028700"/>
            <a:ext cx="7762276" cy="8910224"/>
          </a:xfrm>
          <a:custGeom>
            <a:avLst/>
            <a:gdLst/>
            <a:ahLst/>
            <a:cxnLst/>
            <a:rect r="r" b="b" t="t" l="l"/>
            <a:pathLst>
              <a:path h="8910224" w="7762276">
                <a:moveTo>
                  <a:pt x="0" y="0"/>
                </a:moveTo>
                <a:lnTo>
                  <a:pt x="7762276" y="0"/>
                </a:lnTo>
                <a:lnTo>
                  <a:pt x="7762276" y="8910224"/>
                </a:lnTo>
                <a:lnTo>
                  <a:pt x="0" y="8910224"/>
                </a:lnTo>
                <a:lnTo>
                  <a:pt x="0" y="0"/>
                </a:lnTo>
                <a:close/>
              </a:path>
            </a:pathLst>
          </a:custGeom>
          <a:blipFill>
            <a:blip r:embed="rId3"/>
            <a:stretch>
              <a:fillRect l="0" t="-808" r="0" b="-808"/>
            </a:stretch>
          </a:blipFill>
        </p:spPr>
      </p:sp>
      <p:sp>
        <p:nvSpPr>
          <p:cNvPr name="TextBox 4" id="4"/>
          <p:cNvSpPr txBox="true"/>
          <p:nvPr/>
        </p:nvSpPr>
        <p:spPr>
          <a:xfrm rot="0">
            <a:off x="7472279" y="202251"/>
            <a:ext cx="8043479" cy="457200"/>
          </a:xfrm>
          <a:prstGeom prst="rect">
            <a:avLst/>
          </a:prstGeom>
        </p:spPr>
        <p:txBody>
          <a:bodyPr anchor="t" rtlCol="false" tIns="0" lIns="0" bIns="0" rIns="0">
            <a:spAutoFit/>
          </a:bodyPr>
          <a:lstStyle/>
          <a:p>
            <a:pPr algn="l">
              <a:lnSpc>
                <a:spcPts val="3300"/>
              </a:lnSpc>
            </a:pPr>
            <a:r>
              <a:rPr lang="en-US" sz="3000">
                <a:solidFill>
                  <a:srgbClr val="FBF9F1"/>
                </a:solidFill>
                <a:latin typeface="Poppins Bold"/>
                <a:ea typeface="Poppins Bold"/>
                <a:cs typeface="Poppins Bold"/>
                <a:sym typeface="Poppins Bold"/>
              </a:rPr>
              <a:t>FLOW CHART</a:t>
            </a:r>
          </a:p>
        </p:txBody>
      </p:sp>
      <p:sp>
        <p:nvSpPr>
          <p:cNvPr name="Freeform 5" id="5"/>
          <p:cNvSpPr/>
          <p:nvPr/>
        </p:nvSpPr>
        <p:spPr>
          <a:xfrm flipH="false" flipV="false" rot="0">
            <a:off x="16608890"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9" id="9"/>
          <p:cNvSpPr/>
          <p:nvPr/>
        </p:nvSpPr>
        <p:spPr>
          <a:xfrm flipH="false" flipV="false" rot="0">
            <a:off x="13571562" y="453829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7385361" y="2401896"/>
            <a:ext cx="650410" cy="650410"/>
          </a:xfrm>
          <a:custGeom>
            <a:avLst/>
            <a:gdLst/>
            <a:ahLst/>
            <a:cxnLst/>
            <a:rect r="r" b="b" t="t" l="l"/>
            <a:pathLst>
              <a:path h="650410" w="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96004" y="5550363"/>
            <a:ext cx="2858608" cy="725698"/>
          </a:xfrm>
          <a:prstGeom prst="rect">
            <a:avLst/>
          </a:prstGeom>
        </p:spPr>
        <p:txBody>
          <a:bodyPr anchor="t" rtlCol="false" tIns="0" lIns="0" bIns="0" rIns="0">
            <a:spAutoFit/>
          </a:bodyPr>
          <a:lstStyle/>
          <a:p>
            <a:pPr algn="l">
              <a:lnSpc>
                <a:spcPts val="2919"/>
              </a:lnSpc>
              <a:spcBef>
                <a:spcPct val="0"/>
              </a:spcBef>
            </a:pPr>
            <a:r>
              <a:rPr lang="en-US" sz="2085">
                <a:solidFill>
                  <a:srgbClr val="FFD944"/>
                </a:solidFill>
                <a:latin typeface="Lato Bold"/>
                <a:ea typeface="Lato Bold"/>
                <a:cs typeface="Lato Bold"/>
                <a:sym typeface="Lato Bold"/>
              </a:rPr>
              <a:t>Interactive Support and Help Center</a:t>
            </a:r>
          </a:p>
        </p:txBody>
      </p:sp>
      <p:sp>
        <p:nvSpPr>
          <p:cNvPr name="TextBox 12" id="12"/>
          <p:cNvSpPr txBox="true"/>
          <p:nvPr/>
        </p:nvSpPr>
        <p:spPr>
          <a:xfrm rot="0">
            <a:off x="1463411" y="6532880"/>
            <a:ext cx="3253027" cy="23348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Features a built-in help center with interactive guides, tutorials, and live chat support to assist users with any questions or issues promptly.</a:t>
            </a:r>
          </a:p>
        </p:txBody>
      </p:sp>
      <p:sp>
        <p:nvSpPr>
          <p:cNvPr name="TextBox 13" id="13"/>
          <p:cNvSpPr txBox="true"/>
          <p:nvPr/>
        </p:nvSpPr>
        <p:spPr>
          <a:xfrm rot="0">
            <a:off x="1028700" y="1290181"/>
            <a:ext cx="5717469"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FEATURES</a:t>
            </a:r>
          </a:p>
        </p:txBody>
      </p:sp>
      <p:sp>
        <p:nvSpPr>
          <p:cNvPr name="TextBox 14" id="14"/>
          <p:cNvSpPr txBox="true"/>
          <p:nvPr/>
        </p:nvSpPr>
        <p:spPr>
          <a:xfrm rot="0">
            <a:off x="5532055" y="5550363"/>
            <a:ext cx="2686625" cy="725698"/>
          </a:xfrm>
          <a:prstGeom prst="rect">
            <a:avLst/>
          </a:prstGeom>
        </p:spPr>
        <p:txBody>
          <a:bodyPr anchor="t" rtlCol="false" tIns="0" lIns="0" bIns="0" rIns="0">
            <a:spAutoFit/>
          </a:bodyPr>
          <a:lstStyle/>
          <a:p>
            <a:pPr algn="l">
              <a:lnSpc>
                <a:spcPts val="2919"/>
              </a:lnSpc>
              <a:spcBef>
                <a:spcPct val="0"/>
              </a:spcBef>
            </a:pPr>
            <a:r>
              <a:rPr lang="en-US" sz="2085">
                <a:solidFill>
                  <a:srgbClr val="FFD944"/>
                </a:solidFill>
                <a:latin typeface="Lato Bold"/>
                <a:ea typeface="Lato Bold"/>
                <a:cs typeface="Lato Bold"/>
                <a:sym typeface="Lato Bold"/>
              </a:rPr>
              <a:t>Intuitive User Interface</a:t>
            </a:r>
          </a:p>
        </p:txBody>
      </p:sp>
      <p:sp>
        <p:nvSpPr>
          <p:cNvPr name="TextBox 15" id="15"/>
          <p:cNvSpPr txBox="true"/>
          <p:nvPr/>
        </p:nvSpPr>
        <p:spPr>
          <a:xfrm rot="0">
            <a:off x="5499461" y="6532880"/>
            <a:ext cx="3253027" cy="19443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Offers a clean, easy-to-navigate interface that ensures a seamless user experience for students and instructors alike.</a:t>
            </a:r>
          </a:p>
        </p:txBody>
      </p:sp>
      <p:sp>
        <p:nvSpPr>
          <p:cNvPr name="TextBox 16" id="16"/>
          <p:cNvSpPr txBox="true"/>
          <p:nvPr/>
        </p:nvSpPr>
        <p:spPr>
          <a:xfrm rot="0">
            <a:off x="9568105" y="5550363"/>
            <a:ext cx="2686625" cy="725698"/>
          </a:xfrm>
          <a:prstGeom prst="rect">
            <a:avLst/>
          </a:prstGeom>
        </p:spPr>
        <p:txBody>
          <a:bodyPr anchor="t" rtlCol="false" tIns="0" lIns="0" bIns="0" rIns="0">
            <a:spAutoFit/>
          </a:bodyPr>
          <a:lstStyle/>
          <a:p>
            <a:pPr algn="l">
              <a:lnSpc>
                <a:spcPts val="2919"/>
              </a:lnSpc>
              <a:spcBef>
                <a:spcPct val="0"/>
              </a:spcBef>
            </a:pPr>
            <a:r>
              <a:rPr lang="en-US" sz="2085">
                <a:solidFill>
                  <a:srgbClr val="FFD944"/>
                </a:solidFill>
                <a:latin typeface="Lato Bold"/>
                <a:ea typeface="Lato Bold"/>
                <a:cs typeface="Lato Bold"/>
                <a:sym typeface="Lato Bold"/>
              </a:rPr>
              <a:t>Integrated Feedback Mechanism</a:t>
            </a:r>
          </a:p>
        </p:txBody>
      </p:sp>
      <p:sp>
        <p:nvSpPr>
          <p:cNvPr name="TextBox 17" id="17"/>
          <p:cNvSpPr txBox="true"/>
          <p:nvPr/>
        </p:nvSpPr>
        <p:spPr>
          <a:xfrm rot="0">
            <a:off x="9568105" y="6532880"/>
            <a:ext cx="3253027"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Allows students to provide instant feedback on courses and instructors, ensuring continuous improvement and responsiveness to user needs.</a:t>
            </a:r>
          </a:p>
        </p:txBody>
      </p:sp>
      <p:sp>
        <p:nvSpPr>
          <p:cNvPr name="TextBox 18" id="18"/>
          <p:cNvSpPr txBox="true"/>
          <p:nvPr/>
        </p:nvSpPr>
        <p:spPr>
          <a:xfrm rot="0">
            <a:off x="13604155" y="5550363"/>
            <a:ext cx="2686625" cy="725698"/>
          </a:xfrm>
          <a:prstGeom prst="rect">
            <a:avLst/>
          </a:prstGeom>
        </p:spPr>
        <p:txBody>
          <a:bodyPr anchor="t" rtlCol="false" tIns="0" lIns="0" bIns="0" rIns="0">
            <a:spAutoFit/>
          </a:bodyPr>
          <a:lstStyle/>
          <a:p>
            <a:pPr algn="l">
              <a:lnSpc>
                <a:spcPts val="2919"/>
              </a:lnSpc>
              <a:spcBef>
                <a:spcPct val="0"/>
              </a:spcBef>
            </a:pPr>
            <a:r>
              <a:rPr lang="en-US" sz="2085">
                <a:solidFill>
                  <a:srgbClr val="FFD944"/>
                </a:solidFill>
                <a:latin typeface="Lato Bold"/>
                <a:ea typeface="Lato Bold"/>
                <a:cs typeface="Lato Bold"/>
                <a:sym typeface="Lato Bold"/>
              </a:rPr>
              <a:t>Easy Certification Process</a:t>
            </a:r>
          </a:p>
        </p:txBody>
      </p:sp>
      <p:sp>
        <p:nvSpPr>
          <p:cNvPr name="TextBox 19" id="19"/>
          <p:cNvSpPr txBox="true"/>
          <p:nvPr/>
        </p:nvSpPr>
        <p:spPr>
          <a:xfrm rot="0">
            <a:off x="13571562" y="6532880"/>
            <a:ext cx="3253027"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Simplifies the certification process with automated issuance of digital certificates upon course completion, allowing users to easily download and share their achievements.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4"/>
            <a:stretch>
              <a:fillRect l="0" t="0" r="0" b="0"/>
            </a:stretch>
          </a:blipFill>
        </p:spPr>
      </p:sp>
      <p:sp>
        <p:nvSpPr>
          <p:cNvPr name="TextBox 4" id="4"/>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PROBLEM STATEMENT</a:t>
            </a:r>
          </a:p>
        </p:txBody>
      </p:sp>
      <p:grpSp>
        <p:nvGrpSpPr>
          <p:cNvPr name="Group 5" id="5"/>
          <p:cNvGrpSpPr/>
          <p:nvPr/>
        </p:nvGrpSpPr>
        <p:grpSpPr>
          <a:xfrm rot="0">
            <a:off x="8462375" y="2593111"/>
            <a:ext cx="8796925" cy="5457225"/>
            <a:chOff x="0" y="0"/>
            <a:chExt cx="11729233" cy="7276300"/>
          </a:xfrm>
        </p:grpSpPr>
        <p:grpSp>
          <p:nvGrpSpPr>
            <p:cNvPr name="Group 6" id="6"/>
            <p:cNvGrpSpPr/>
            <p:nvPr/>
          </p:nvGrpSpPr>
          <p:grpSpPr>
            <a:xfrm rot="5400000">
              <a:off x="-3183734" y="3183734"/>
              <a:ext cx="7276300" cy="908833"/>
              <a:chOff x="0" y="0"/>
              <a:chExt cx="1437294" cy="179523"/>
            </a:xfrm>
          </p:grpSpPr>
          <p:sp>
            <p:nvSpPr>
              <p:cNvPr name="Freeform 7" id="7"/>
              <p:cNvSpPr/>
              <p:nvPr/>
            </p:nvSpPr>
            <p:spPr>
              <a:xfrm flipH="false" flipV="false" rot="0">
                <a:off x="0" y="0"/>
                <a:ext cx="1437294" cy="179523"/>
              </a:xfrm>
              <a:custGeom>
                <a:avLst/>
                <a:gdLst/>
                <a:ahLst/>
                <a:cxnLst/>
                <a:rect r="r" b="b" t="t" l="l"/>
                <a:pathLst>
                  <a:path h="179523" w="1437294">
                    <a:moveTo>
                      <a:pt x="89761" y="0"/>
                    </a:moveTo>
                    <a:lnTo>
                      <a:pt x="1347533" y="0"/>
                    </a:lnTo>
                    <a:cubicBezTo>
                      <a:pt x="1371339" y="0"/>
                      <a:pt x="1394170" y="9457"/>
                      <a:pt x="1411003" y="26290"/>
                    </a:cubicBezTo>
                    <a:cubicBezTo>
                      <a:pt x="1427837" y="43124"/>
                      <a:pt x="1437294" y="65955"/>
                      <a:pt x="1437294" y="89761"/>
                    </a:cubicBezTo>
                    <a:lnTo>
                      <a:pt x="1437294" y="89761"/>
                    </a:lnTo>
                    <a:cubicBezTo>
                      <a:pt x="1437294" y="113567"/>
                      <a:pt x="1427837" y="136399"/>
                      <a:pt x="1411003" y="153232"/>
                    </a:cubicBezTo>
                    <a:cubicBezTo>
                      <a:pt x="1394170" y="170066"/>
                      <a:pt x="1371339" y="179523"/>
                      <a:pt x="1347533" y="179523"/>
                    </a:cubicBezTo>
                    <a:lnTo>
                      <a:pt x="89761" y="179523"/>
                    </a:lnTo>
                    <a:cubicBezTo>
                      <a:pt x="65955" y="179523"/>
                      <a:pt x="43124" y="170066"/>
                      <a:pt x="26290" y="153232"/>
                    </a:cubicBezTo>
                    <a:cubicBezTo>
                      <a:pt x="9457" y="136399"/>
                      <a:pt x="0" y="113567"/>
                      <a:pt x="0" y="89761"/>
                    </a:cubicBezTo>
                    <a:lnTo>
                      <a:pt x="0" y="89761"/>
                    </a:lnTo>
                    <a:cubicBezTo>
                      <a:pt x="0" y="65955"/>
                      <a:pt x="9457" y="43124"/>
                      <a:pt x="26290" y="26290"/>
                    </a:cubicBezTo>
                    <a:cubicBezTo>
                      <a:pt x="43124" y="9457"/>
                      <a:pt x="65955" y="0"/>
                      <a:pt x="89761" y="0"/>
                    </a:cubicBezTo>
                    <a:close/>
                  </a:path>
                </a:pathLst>
              </a:custGeom>
              <a:solidFill>
                <a:srgbClr val="000000">
                  <a:alpha val="0"/>
                </a:srgbClr>
              </a:solidFill>
              <a:ln w="38100" cap="rnd">
                <a:solidFill>
                  <a:srgbClr val="E5E1DA"/>
                </a:solidFill>
                <a:prstDash val="solid"/>
                <a:round/>
              </a:ln>
            </p:spPr>
          </p:sp>
          <p:sp>
            <p:nvSpPr>
              <p:cNvPr name="TextBox 8" id="8"/>
              <p:cNvSpPr txBox="true"/>
              <p:nvPr/>
            </p:nvSpPr>
            <p:spPr>
              <a:xfrm>
                <a:off x="0" y="-38100"/>
                <a:ext cx="1437294" cy="21762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9616" y="197112"/>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Freeform 10" id="10"/>
            <p:cNvSpPr/>
            <p:nvPr/>
          </p:nvSpPr>
          <p:spPr>
            <a:xfrm flipH="false" flipV="false" rot="0">
              <a:off x="149616" y="4308124"/>
              <a:ext cx="609600" cy="614207"/>
            </a:xfrm>
            <a:custGeom>
              <a:avLst/>
              <a:gdLst/>
              <a:ahLst/>
              <a:cxnLst/>
              <a:rect r="r" b="b" t="t" l="l"/>
              <a:pathLst>
                <a:path h="614207" w="609600">
                  <a:moveTo>
                    <a:pt x="0" y="0"/>
                  </a:moveTo>
                  <a:lnTo>
                    <a:pt x="609600" y="0"/>
                  </a:lnTo>
                  <a:lnTo>
                    <a:pt x="609600" y="614206"/>
                  </a:lnTo>
                  <a:lnTo>
                    <a:pt x="0" y="614206"/>
                  </a:lnTo>
                  <a:lnTo>
                    <a:pt x="0" y="0"/>
                  </a:lnTo>
                  <a:close/>
                </a:path>
              </a:pathLst>
            </a:custGeom>
            <a:blipFill>
              <a:blip r:embed="rId5"/>
              <a:stretch>
                <a:fillRect l="0" t="0" r="0" b="0"/>
              </a:stretch>
            </a:blipFill>
          </p:spPr>
        </p:sp>
        <p:sp>
          <p:nvSpPr>
            <p:cNvPr name="TextBox 11" id="11"/>
            <p:cNvSpPr txBox="true"/>
            <p:nvPr/>
          </p:nvSpPr>
          <p:spPr>
            <a:xfrm rot="0">
              <a:off x="1780975" y="139962"/>
              <a:ext cx="6932866" cy="556683"/>
            </a:xfrm>
            <a:prstGeom prst="rect">
              <a:avLst/>
            </a:prstGeom>
          </p:spPr>
          <p:txBody>
            <a:bodyPr anchor="t" rtlCol="false" tIns="0" lIns="0" bIns="0" rIns="0">
              <a:spAutoFit/>
            </a:bodyPr>
            <a:lstStyle/>
            <a:p>
              <a:pPr algn="l">
                <a:lnSpc>
                  <a:spcPts val="3500"/>
                </a:lnSpc>
                <a:spcBef>
                  <a:spcPct val="0"/>
                </a:spcBef>
              </a:pPr>
              <a:r>
                <a:rPr lang="en-US" sz="2500">
                  <a:solidFill>
                    <a:srgbClr val="FFD944"/>
                  </a:solidFill>
                  <a:latin typeface="Lato Bold"/>
                  <a:ea typeface="Lato Bold"/>
                  <a:cs typeface="Lato Bold"/>
                  <a:sym typeface="Lato Bold"/>
                </a:rPr>
                <a:t>Inconsistent Learning Resources:</a:t>
              </a:r>
            </a:p>
          </p:txBody>
        </p:sp>
        <p:sp>
          <p:nvSpPr>
            <p:cNvPr name="TextBox 12" id="12"/>
            <p:cNvSpPr txBox="true"/>
            <p:nvPr/>
          </p:nvSpPr>
          <p:spPr>
            <a:xfrm rot="0">
              <a:off x="1780975" y="763694"/>
              <a:ext cx="9948258" cy="2948305"/>
            </a:xfrm>
            <a:prstGeom prst="rect">
              <a:avLst/>
            </a:prstGeom>
          </p:spPr>
          <p:txBody>
            <a:bodyPr anchor="t" rtlCol="false" tIns="0" lIns="0" bIns="0" rIns="0">
              <a:spAutoFit/>
            </a:bodyPr>
            <a:lstStyle/>
            <a:p>
              <a:pPr algn="l">
                <a:lnSpc>
                  <a:spcPts val="2940"/>
                </a:lnSpc>
              </a:pPr>
            </a:p>
            <a:p>
              <a:pPr algn="l">
                <a:lnSpc>
                  <a:spcPts val="2940"/>
                </a:lnSpc>
              </a:pPr>
              <a:r>
                <a:rPr lang="en-US" sz="2100">
                  <a:solidFill>
                    <a:srgbClr val="E5E1DA"/>
                  </a:solidFill>
                  <a:latin typeface="Lato"/>
                  <a:ea typeface="Lato"/>
                  <a:cs typeface="Lato"/>
                  <a:sym typeface="Lato"/>
                </a:rPr>
                <a:t>Inconsistent Learning Resources: Students frequently encounter inconsistent or outdated learning materials across different courses and platforms, leading to confusion and gaps in knowledge.</a:t>
              </a:r>
            </a:p>
            <a:p>
              <a:pPr algn="l">
                <a:lnSpc>
                  <a:spcPts val="2940"/>
                </a:lnSpc>
                <a:spcBef>
                  <a:spcPct val="0"/>
                </a:spcBef>
              </a:pPr>
            </a:p>
          </p:txBody>
        </p:sp>
        <p:sp>
          <p:nvSpPr>
            <p:cNvPr name="TextBox 13" id="13"/>
            <p:cNvSpPr txBox="true"/>
            <p:nvPr/>
          </p:nvSpPr>
          <p:spPr>
            <a:xfrm rot="0">
              <a:off x="1780975" y="4308310"/>
              <a:ext cx="6932866" cy="556683"/>
            </a:xfrm>
            <a:prstGeom prst="rect">
              <a:avLst/>
            </a:prstGeom>
          </p:spPr>
          <p:txBody>
            <a:bodyPr anchor="t" rtlCol="false" tIns="0" lIns="0" bIns="0" rIns="0">
              <a:spAutoFit/>
            </a:bodyPr>
            <a:lstStyle/>
            <a:p>
              <a:pPr algn="l">
                <a:lnSpc>
                  <a:spcPts val="3500"/>
                </a:lnSpc>
                <a:spcBef>
                  <a:spcPct val="0"/>
                </a:spcBef>
              </a:pPr>
              <a:r>
                <a:rPr lang="en-US" sz="2500">
                  <a:solidFill>
                    <a:srgbClr val="FFD944"/>
                  </a:solidFill>
                  <a:latin typeface="Lato Bold"/>
                  <a:ea typeface="Lato Bold"/>
                  <a:cs typeface="Lato Bold"/>
                  <a:sym typeface="Lato Bold"/>
                </a:rPr>
                <a:t>Inefficient Certification Process:</a:t>
              </a:r>
            </a:p>
          </p:txBody>
        </p:sp>
        <p:sp>
          <p:nvSpPr>
            <p:cNvPr name="TextBox 14" id="14"/>
            <p:cNvSpPr txBox="true"/>
            <p:nvPr/>
          </p:nvSpPr>
          <p:spPr>
            <a:xfrm rot="0">
              <a:off x="1780975" y="5318595"/>
              <a:ext cx="9948258" cy="195770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The process for earning and managing certifications on many eLearning platforms is often cumbersome and manual, causing delays and administrative overhead for both students and institutions.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3255009" y="3187426"/>
            <a:ext cx="705511" cy="722674"/>
          </a:xfrm>
          <a:custGeom>
            <a:avLst/>
            <a:gdLst/>
            <a:ahLst/>
            <a:cxnLst/>
            <a:rect r="r" b="b" t="t" l="l"/>
            <a:pathLst>
              <a:path h="722674" w="705511">
                <a:moveTo>
                  <a:pt x="0" y="0"/>
                </a:moveTo>
                <a:lnTo>
                  <a:pt x="705511" y="0"/>
                </a:lnTo>
                <a:lnTo>
                  <a:pt x="705511"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3255009" y="3187426"/>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10343683" y="2928473"/>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3613636" y="3086100"/>
            <a:ext cx="1237827" cy="939201"/>
          </a:xfrm>
          <a:custGeom>
            <a:avLst/>
            <a:gdLst/>
            <a:ahLst/>
            <a:cxnLst/>
            <a:rect r="r" b="b" t="t" l="l"/>
            <a:pathLst>
              <a:path h="939201" w="1237827">
                <a:moveTo>
                  <a:pt x="0" y="0"/>
                </a:moveTo>
                <a:lnTo>
                  <a:pt x="1237826" y="0"/>
                </a:lnTo>
                <a:lnTo>
                  <a:pt x="1237826" y="939201"/>
                </a:lnTo>
                <a:lnTo>
                  <a:pt x="0" y="9392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702310" y="2791719"/>
            <a:ext cx="1084281" cy="996183"/>
          </a:xfrm>
          <a:custGeom>
            <a:avLst/>
            <a:gdLst/>
            <a:ahLst/>
            <a:cxnLst/>
            <a:rect r="r" b="b" t="t" l="l"/>
            <a:pathLst>
              <a:path h="996183" w="1084281">
                <a:moveTo>
                  <a:pt x="0" y="0"/>
                </a:moveTo>
                <a:lnTo>
                  <a:pt x="1084281" y="0"/>
                </a:lnTo>
                <a:lnTo>
                  <a:pt x="1084281" y="996182"/>
                </a:lnTo>
                <a:lnTo>
                  <a:pt x="0" y="9961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255009" y="4691558"/>
            <a:ext cx="4733925" cy="422275"/>
          </a:xfrm>
          <a:prstGeom prst="rect">
            <a:avLst/>
          </a:prstGeom>
        </p:spPr>
        <p:txBody>
          <a:bodyPr anchor="t" rtlCol="false" tIns="0" lIns="0" bIns="0" rIns="0">
            <a:spAutoFit/>
          </a:bodyPr>
          <a:lstStyle/>
          <a:p>
            <a:pPr algn="l">
              <a:lnSpc>
                <a:spcPts val="3499"/>
              </a:lnSpc>
              <a:spcBef>
                <a:spcPct val="0"/>
              </a:spcBef>
            </a:pPr>
            <a:r>
              <a:rPr lang="en-US" sz="2499">
                <a:solidFill>
                  <a:srgbClr val="FBF9F1"/>
                </a:solidFill>
                <a:latin typeface="Lato Bold"/>
                <a:ea typeface="Lato Bold"/>
                <a:cs typeface="Lato Bold"/>
                <a:sym typeface="Lato Bold"/>
              </a:rPr>
              <a:t>Automated Certification System:</a:t>
            </a:r>
          </a:p>
        </p:txBody>
      </p:sp>
      <p:sp>
        <p:nvSpPr>
          <p:cNvPr name="TextBox 10" id="10"/>
          <p:cNvSpPr txBox="true"/>
          <p:nvPr/>
        </p:nvSpPr>
        <p:spPr>
          <a:xfrm rot="0">
            <a:off x="3255009" y="5226767"/>
            <a:ext cx="5289761" cy="3723850"/>
          </a:xfrm>
          <a:prstGeom prst="rect">
            <a:avLst/>
          </a:prstGeom>
        </p:spPr>
        <p:txBody>
          <a:bodyPr anchor="t" rtlCol="false" tIns="0" lIns="0" bIns="0" rIns="0">
            <a:spAutoFit/>
          </a:bodyPr>
          <a:lstStyle/>
          <a:p>
            <a:pPr algn="l">
              <a:lnSpc>
                <a:spcPts val="3285"/>
              </a:lnSpc>
              <a:spcBef>
                <a:spcPct val="0"/>
              </a:spcBef>
            </a:pPr>
            <a:r>
              <a:rPr lang="en-US" sz="2346">
                <a:solidFill>
                  <a:srgbClr val="E5E1DA"/>
                </a:solidFill>
                <a:latin typeface="Lato"/>
                <a:ea typeface="Lato"/>
                <a:cs typeface="Lato"/>
                <a:sym typeface="Lato"/>
              </a:rPr>
              <a:t> Implement an automated certification system that streamlines the issuance of digital certificates upon course completion. This system will allow students to easily download and share their achievements, while reducing administrative burden and ensuring timely and accurate certification management.</a:t>
            </a:r>
          </a:p>
        </p:txBody>
      </p:sp>
      <p:sp>
        <p:nvSpPr>
          <p:cNvPr name="TextBox 11" id="11"/>
          <p:cNvSpPr txBox="true"/>
          <p:nvPr/>
        </p:nvSpPr>
        <p:spPr>
          <a:xfrm rot="0">
            <a:off x="10343683" y="4691558"/>
            <a:ext cx="4733925" cy="422275"/>
          </a:xfrm>
          <a:prstGeom prst="rect">
            <a:avLst/>
          </a:prstGeom>
        </p:spPr>
        <p:txBody>
          <a:bodyPr anchor="t" rtlCol="false" tIns="0" lIns="0" bIns="0" rIns="0">
            <a:spAutoFit/>
          </a:bodyPr>
          <a:lstStyle/>
          <a:p>
            <a:pPr algn="l">
              <a:lnSpc>
                <a:spcPts val="3499"/>
              </a:lnSpc>
              <a:spcBef>
                <a:spcPct val="0"/>
              </a:spcBef>
            </a:pPr>
            <a:r>
              <a:rPr lang="en-US" sz="2499">
                <a:solidFill>
                  <a:srgbClr val="FBF9F1"/>
                </a:solidFill>
                <a:latin typeface="Lato Bold"/>
                <a:ea typeface="Lato Bold"/>
                <a:cs typeface="Lato Bold"/>
                <a:sym typeface="Lato Bold"/>
              </a:rPr>
              <a:t>Unified Resource Repository:</a:t>
            </a:r>
          </a:p>
        </p:txBody>
      </p:sp>
      <p:sp>
        <p:nvSpPr>
          <p:cNvPr name="TextBox 12" id="12"/>
          <p:cNvSpPr txBox="true"/>
          <p:nvPr/>
        </p:nvSpPr>
        <p:spPr>
          <a:xfrm rot="0">
            <a:off x="10343683" y="5226767"/>
            <a:ext cx="5289761" cy="3723850"/>
          </a:xfrm>
          <a:prstGeom prst="rect">
            <a:avLst/>
          </a:prstGeom>
        </p:spPr>
        <p:txBody>
          <a:bodyPr anchor="t" rtlCol="false" tIns="0" lIns="0" bIns="0" rIns="0">
            <a:spAutoFit/>
          </a:bodyPr>
          <a:lstStyle/>
          <a:p>
            <a:pPr algn="l">
              <a:lnSpc>
                <a:spcPts val="3285"/>
              </a:lnSpc>
              <a:spcBef>
                <a:spcPct val="0"/>
              </a:spcBef>
            </a:pPr>
            <a:r>
              <a:rPr lang="en-US" sz="2346">
                <a:solidFill>
                  <a:srgbClr val="E5E1DA"/>
                </a:solidFill>
                <a:latin typeface="Lato"/>
                <a:ea typeface="Lato"/>
                <a:cs typeface="Lato"/>
                <a:sym typeface="Lato"/>
              </a:rPr>
              <a:t>Create a unified resource repository where all learning materials, including lectures, articles, and multimedia content, are regularly updated and accessible in a centralized location. This ensures that students have access to consistent and up-to-date resources, enhancing the overall learning experience.</a:t>
            </a:r>
          </a:p>
        </p:txBody>
      </p:sp>
      <p:sp>
        <p:nvSpPr>
          <p:cNvPr name="TextBox 13" id="13"/>
          <p:cNvSpPr txBox="true"/>
          <p:nvPr/>
        </p:nvSpPr>
        <p:spPr>
          <a:xfrm rot="0">
            <a:off x="2238056" y="1019175"/>
            <a:ext cx="7096492" cy="923925"/>
          </a:xfrm>
          <a:prstGeom prst="rect">
            <a:avLst/>
          </a:prstGeom>
        </p:spPr>
        <p:txBody>
          <a:bodyPr anchor="t" rtlCol="false" tIns="0" lIns="0" bIns="0" rIns="0">
            <a:spAutoFit/>
          </a:bodyPr>
          <a:lstStyle/>
          <a:p>
            <a:pPr algn="l">
              <a:lnSpc>
                <a:spcPts val="6600"/>
              </a:lnSpc>
            </a:pPr>
            <a:r>
              <a:rPr lang="en-US" sz="6000">
                <a:solidFill>
                  <a:srgbClr val="FBF9F1"/>
                </a:solidFill>
                <a:latin typeface="Poppins Bold"/>
                <a:ea typeface="Poppins Bold"/>
                <a:cs typeface="Poppins Bold"/>
                <a:sym typeface="Poppins Bold"/>
              </a:rPr>
              <a:t> SOLUTIONS</a:t>
            </a:r>
          </a:p>
        </p:txBody>
      </p:sp>
      <p:sp>
        <p:nvSpPr>
          <p:cNvPr name="Freeform 14" id="14"/>
          <p:cNvSpPr/>
          <p:nvPr/>
        </p:nvSpPr>
        <p:spPr>
          <a:xfrm flipH="false" flipV="false" rot="0">
            <a:off x="16934095" y="89330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DAGNzO2uaDY</dc:identifier>
  <dcterms:modified xsi:type="dcterms:W3CDTF">2011-08-01T06:04:30Z</dcterms:modified>
  <cp:revision>1</cp:revision>
  <dc:title>Skill4ge - Learn Without Limits</dc:title>
</cp:coreProperties>
</file>